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BB192A-9782-48E5-BD37-6C9067CE29C4}" v="3" dt="2026-09-09T17:15:30.7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06" d="100"/>
          <a:sy n="106" d="100"/>
        </p:scale>
        <p:origin x="96" y="2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Murphy" userId="14d6dd12ed5cf8ef" providerId="LiveId" clId="{8D06B596-747C-4A28-9ED9-F2ADB79B5DF1}"/>
    <pc:docChg chg="custSel modSld">
      <pc:chgData name="John Murphy" userId="14d6dd12ed5cf8ef" providerId="LiveId" clId="{8D06B596-747C-4A28-9ED9-F2ADB79B5DF1}" dt="2026-09-09T23:32:23.257" v="497" actId="20577"/>
      <pc:docMkLst>
        <pc:docMk/>
      </pc:docMkLst>
      <pc:sldChg chg="modSp mod">
        <pc:chgData name="John Murphy" userId="14d6dd12ed5cf8ef" providerId="LiveId" clId="{8D06B596-747C-4A28-9ED9-F2ADB79B5DF1}" dt="2026-09-09T16:29:01.694" v="322" actId="122"/>
        <pc:sldMkLst>
          <pc:docMk/>
          <pc:sldMk cId="0" sldId="256"/>
        </pc:sldMkLst>
        <pc:spChg chg="mod">
          <ac:chgData name="John Murphy" userId="14d6dd12ed5cf8ef" providerId="LiveId" clId="{8D06B596-747C-4A28-9ED9-F2ADB79B5DF1}" dt="2026-09-09T16:28:48.077" v="320" actId="122"/>
          <ac:spMkLst>
            <pc:docMk/>
            <pc:sldMk cId="0" sldId="256"/>
            <ac:spMk id="3" creationId="{00000000-0000-0000-0000-000000000000}"/>
          </ac:spMkLst>
        </pc:spChg>
        <pc:spChg chg="mod">
          <ac:chgData name="John Murphy" userId="14d6dd12ed5cf8ef" providerId="LiveId" clId="{8D06B596-747C-4A28-9ED9-F2ADB79B5DF1}" dt="2026-09-09T16:29:01.694" v="322" actId="122"/>
          <ac:spMkLst>
            <pc:docMk/>
            <pc:sldMk cId="0" sldId="256"/>
            <ac:spMk id="4" creationId="{00000000-0000-0000-0000-000000000000}"/>
          </ac:spMkLst>
        </pc:spChg>
      </pc:sldChg>
      <pc:sldChg chg="modSp mod">
        <pc:chgData name="John Murphy" userId="14d6dd12ed5cf8ef" providerId="LiveId" clId="{8D06B596-747C-4A28-9ED9-F2ADB79B5DF1}" dt="2026-09-05T23:20:25.970" v="71"/>
        <pc:sldMkLst>
          <pc:docMk/>
          <pc:sldMk cId="0" sldId="257"/>
        </pc:sldMkLst>
        <pc:spChg chg="mod">
          <ac:chgData name="John Murphy" userId="14d6dd12ed5cf8ef" providerId="LiveId" clId="{8D06B596-747C-4A28-9ED9-F2ADB79B5DF1}" dt="2026-09-05T23:16:58.602" v="3" actId="14100"/>
          <ac:spMkLst>
            <pc:docMk/>
            <pc:sldMk cId="0" sldId="257"/>
            <ac:spMk id="5" creationId="{00000000-0000-0000-0000-000000000000}"/>
          </ac:spMkLst>
        </pc:spChg>
        <pc:spChg chg="mod">
          <ac:chgData name="John Murphy" userId="14d6dd12ed5cf8ef" providerId="LiveId" clId="{8D06B596-747C-4A28-9ED9-F2ADB79B5DF1}" dt="2026-09-05T23:16:54.496" v="2" actId="14100"/>
          <ac:spMkLst>
            <pc:docMk/>
            <pc:sldMk cId="0" sldId="257"/>
            <ac:spMk id="8" creationId="{00000000-0000-0000-0000-000000000000}"/>
          </ac:spMkLst>
        </pc:spChg>
        <pc:spChg chg="mod">
          <ac:chgData name="John Murphy" userId="14d6dd12ed5cf8ef" providerId="LiveId" clId="{8D06B596-747C-4A28-9ED9-F2ADB79B5DF1}" dt="2026-09-05T23:16:48.343" v="1" actId="14100"/>
          <ac:spMkLst>
            <pc:docMk/>
            <pc:sldMk cId="0" sldId="257"/>
            <ac:spMk id="10" creationId="{00000000-0000-0000-0000-000000000000}"/>
          </ac:spMkLst>
        </pc:spChg>
        <pc:spChg chg="mod">
          <ac:chgData name="John Murphy" userId="14d6dd12ed5cf8ef" providerId="LiveId" clId="{8D06B596-747C-4A28-9ED9-F2ADB79B5DF1}" dt="2026-09-05T23:20:25.970" v="71"/>
          <ac:spMkLst>
            <pc:docMk/>
            <pc:sldMk cId="0" sldId="257"/>
            <ac:spMk id="11" creationId="{00000000-0000-0000-0000-000000000000}"/>
          </ac:spMkLst>
        </pc:spChg>
      </pc:sldChg>
      <pc:sldChg chg="modSp mod">
        <pc:chgData name="John Murphy" userId="14d6dd12ed5cf8ef" providerId="LiveId" clId="{8D06B596-747C-4A28-9ED9-F2ADB79B5DF1}" dt="2026-09-09T17:18:35.176" v="401" actId="207"/>
        <pc:sldMkLst>
          <pc:docMk/>
          <pc:sldMk cId="0" sldId="261"/>
        </pc:sldMkLst>
        <pc:spChg chg="mod">
          <ac:chgData name="John Murphy" userId="14d6dd12ed5cf8ef" providerId="LiveId" clId="{8D06B596-747C-4A28-9ED9-F2ADB79B5DF1}" dt="2026-09-09T17:18:35.176" v="401" actId="207"/>
          <ac:spMkLst>
            <pc:docMk/>
            <pc:sldMk cId="0" sldId="261"/>
            <ac:spMk id="12" creationId="{00000000-0000-0000-0000-000000000000}"/>
          </ac:spMkLst>
        </pc:spChg>
        <pc:spChg chg="mod">
          <ac:chgData name="John Murphy" userId="14d6dd12ed5cf8ef" providerId="LiveId" clId="{8D06B596-747C-4A28-9ED9-F2ADB79B5DF1}" dt="2026-09-09T17:18:16.288" v="398" actId="5793"/>
          <ac:spMkLst>
            <pc:docMk/>
            <pc:sldMk cId="0" sldId="261"/>
            <ac:spMk id="13" creationId="{00000000-0000-0000-0000-000000000000}"/>
          </ac:spMkLst>
        </pc:spChg>
      </pc:sldChg>
      <pc:sldChg chg="modSp mod">
        <pc:chgData name="John Murphy" userId="14d6dd12ed5cf8ef" providerId="LiveId" clId="{8D06B596-747C-4A28-9ED9-F2ADB79B5DF1}" dt="2026-09-09T17:22:29.550" v="487" actId="20577"/>
        <pc:sldMkLst>
          <pc:docMk/>
          <pc:sldMk cId="0" sldId="262"/>
        </pc:sldMkLst>
        <pc:spChg chg="mod">
          <ac:chgData name="John Murphy" userId="14d6dd12ed5cf8ef" providerId="LiveId" clId="{8D06B596-747C-4A28-9ED9-F2ADB79B5DF1}" dt="2026-09-09T17:22:29.550" v="487" actId="20577"/>
          <ac:spMkLst>
            <pc:docMk/>
            <pc:sldMk cId="0" sldId="262"/>
            <ac:spMk id="26" creationId="{00000000-0000-0000-0000-000000000000}"/>
          </ac:spMkLst>
        </pc:spChg>
      </pc:sldChg>
      <pc:sldChg chg="modSp mod">
        <pc:chgData name="John Murphy" userId="14d6dd12ed5cf8ef" providerId="LiveId" clId="{8D06B596-747C-4A28-9ED9-F2ADB79B5DF1}" dt="2026-09-09T23:32:23.257" v="497" actId="20577"/>
        <pc:sldMkLst>
          <pc:docMk/>
          <pc:sldMk cId="0" sldId="264"/>
        </pc:sldMkLst>
        <pc:spChg chg="mod">
          <ac:chgData name="John Murphy" userId="14d6dd12ed5cf8ef" providerId="LiveId" clId="{8D06B596-747C-4A28-9ED9-F2ADB79B5DF1}" dt="2026-09-09T17:23:46.265" v="489" actId="6549"/>
          <ac:spMkLst>
            <pc:docMk/>
            <pc:sldMk cId="0" sldId="264"/>
            <ac:spMk id="2" creationId="{00000000-0000-0000-0000-000000000000}"/>
          </ac:spMkLst>
        </pc:spChg>
        <pc:spChg chg="mod">
          <ac:chgData name="John Murphy" userId="14d6dd12ed5cf8ef" providerId="LiveId" clId="{8D06B596-747C-4A28-9ED9-F2ADB79B5DF1}" dt="2026-09-09T23:32:23.257" v="497" actId="20577"/>
          <ac:spMkLst>
            <pc:docMk/>
            <pc:sldMk cId="0" sldId="264"/>
            <ac:spMk id="6" creationId="{00000000-0000-0000-0000-000000000000}"/>
          </ac:spMkLst>
        </pc:spChg>
      </pc:sldChg>
      <pc:sldChg chg="modSp mod">
        <pc:chgData name="John Murphy" userId="14d6dd12ed5cf8ef" providerId="LiveId" clId="{8D06B596-747C-4A28-9ED9-F2ADB79B5DF1}" dt="2026-09-09T17:24:48.545" v="491" actId="20577"/>
        <pc:sldMkLst>
          <pc:docMk/>
          <pc:sldMk cId="0" sldId="266"/>
        </pc:sldMkLst>
        <pc:spChg chg="mod">
          <ac:chgData name="John Murphy" userId="14d6dd12ed5cf8ef" providerId="LiveId" clId="{8D06B596-747C-4A28-9ED9-F2ADB79B5DF1}" dt="2026-09-05T23:31:55.347" v="304" actId="6549"/>
          <ac:spMkLst>
            <pc:docMk/>
            <pc:sldMk cId="0" sldId="266"/>
            <ac:spMk id="2" creationId="{00000000-0000-0000-0000-000000000000}"/>
          </ac:spMkLst>
        </pc:spChg>
        <pc:spChg chg="mod">
          <ac:chgData name="John Murphy" userId="14d6dd12ed5cf8ef" providerId="LiveId" clId="{8D06B596-747C-4A28-9ED9-F2ADB79B5DF1}" dt="2026-09-09T17:24:48.545" v="491" actId="20577"/>
          <ac:spMkLst>
            <pc:docMk/>
            <pc:sldMk cId="0" sldId="26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0847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and grounding. Two things to say up front:
(1) I'm not your general counsel and nothing today is legal advice for a specific matter — but the five topics on the agenda are areas where regulators are actively enforcing against fire district officials right now, and the biggest exposures are usually created inside the boardroom, not on the fire ground.
(2) The goal is not to make you nervous. The goal is to give each of you five specific things you can check or ask about on Monday morning.
Time budget: ~4 minutes per trap, plus intro and Q&amp;A. I'll keep moving; slow me down for the ones that matter most to your district.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Set the frame. Fire commissioners spend most of their meetings on operational and budget matters, but the enforcement pattern in Washington in 2024-2026 has been overwhelmingly against boards and elected officials personally, not against fire departments as institutions.
Point to the three numbers on the slide:
• The $3,000 is a real, recent PDC fine against a fire commissioner — I'll come back to it.
• The 30-day breach notice window applies to your district and to you as officials.
• The $100/day PRA penalty is per-record, per-day — a single unlogged email chain can generate five-figure liability.
These are the reasons this material is on your agenda instead of a wildfire briefing or a levy update. Not because those don't matter, but because the risks I'm about to describe are the ones where the board is the actor and the consequence lands on the district — or on you personally.</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roadmap. Read the five titles out loud. Tell the audience:
Four of these are things every commissioner has heard of. The fifth — AI — is new, and it's on the list because the calls I'm getting from fire districts have shifted heavily in that direction over the last twelve months.
Order matters: OPMA and PRA are the two most-litigated. F-1 is the most personally embarrassing. Cyber is the most expensive when it lands. AI is the one you have the most time to get ahead of.</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OPMA is trap one because it is the single easiest violation to commit and the hardest to unwind.
The 'walking quorum' or 'serial meeting' problem: if commissioner A talks to B, then B talks to C, and the effect is that a majority has deliberated on a matter, that's an OPMA violation even though no meeting was noticed and no vote was taken. The modern version is a group text where four commissioners are in the thread — the moment anyone in that thread starts discussing an agenda item, you've held an unnoticed meeting.
Executive session: the enforcement trend is toward auditing the specificity of the announced purpose. 'Personnel' is not enough — you need to say 'to evaluate the qualifications of an applicant for public employment under RCW 42.30.110(1)(g).' Announce a return time. Return in open session on the record. Do not vote in executive session — final action is public.
Signal and disappearing messages: don't use them for district business. If a record exists in any form and it relates to district business, it's a public record and its destruction outside the retention schedule is a separate violation. Auto-delete = you personally destroyed a record.
The penalty is on the commissioner, not the district. And plaintiffs collect their attorney fees, which is why OPMA cases are commonly brought pro se or on contingency.</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PRA is trap two because it is the highest-dollar exposure most fire districts actually face — not lawsuits over fire ground decisions, but PRA penalties for mishandled requests.
The core rule from Nissen v. Pierce County (2015): the identity of the device doesn't matter, the identity of the account doesn't matter, the presence or absence of a district email address doesn't matter. What matters is whether the record concerns district business. If it does, it's public.
For commissioners, the practical implication: when a PRA request comes in that could touch on your communications, you personally have to search your own phone, your own text threads, your own personal email, and produce responsive material. You sign a declaration saying you did that. Failure to search adequately is what typically drives litigation and penalty exposure.
Retention: the State Archivist publishes retention schedules. Most correspondence is a minimum 2-year record. Governance records, policies, and minutes are much longer or permanent. If you delete before the retention period expires, that's a separate problem.
Litigation hold: the moment you receive a PDR, a tort claim, or a preservation letter, all retention destruction stops until the matter is resolved. Make sure your district has a written protocol.
The number to remember: $5 to $100 per record per day. That per-record math is what makes PRA cases so expensive.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Trap three is the F-1. Every year, by April 15, every commissioner has to file a Personal Financial Affairs Statement with the Public Disclosure Commission covering the prior calendar year. It's a public document. It has been required for over fifty years.
Walk the audience through the West Thurston case slowly. This is a currently-serving commissioner. He was fined in 2024 as a candidate, in 2025 as a commissioner, and in July 2026 was fined $3,000 for a third year of noncompliance — with half suspended only if he cures within 30 days. He hasn't paid the earlier fines either. His name and case are on the PDC website.
The point is not to embarrass a colleague. The point is: the PDC will keep escalating, and it does not go away by ignoring it.
What F-1 covers is on the right — income sources, real estate, business interests, debts, gifts. It also flags conflict-of-interest questions: if your spouse owns 15% of a company that bids on district work, the F-1 is where that shows up.
Key line: the filing is on you personally. The district's clerk cannot file it for you. Your attorney cannot cure it for you. Set an April 1 calendar reminder for yourself before you leave this meeting.</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Trap four is cyber. Multiple Washington fire districts and public agencies have been hit by ransomware in the last two years. Downtime typically runs from days to weeks. Recovery costs commonly run into the low seven figures once you count the ransom (if paid), forensics, breach notification, credit monitoring for employees whose HR data was exposed, and legal.
The board does not run IT. But under emerging governance standards, boards have a fiduciary duty to exercise oversight of cyber risk the same way they exercise oversight of financial risk. The way you satisfy that duty is by asking — in the meeting, on the record — and by documenting what you were told.
Walk through the five questions:
(1) MFA everywhere — most fire district breaches trace to a single unprotected account, often a volunteer or a vendor.
(2) Offline backups that are actually tested. Backups on the same network get encrypted in a ransomware attack. Tape or immutable cloud is the standard.
(3) Tabletop exercise. If the first time you think about who talks to press is 3 a.m. the night of an incident, you will make the wrong call.
(4) Cyber insurance sub-limits — most public agency policies now have ransomware sub-limits well below the total policy face.
(5) Pre-drafted breach notice under RCW 42.56.590 — 30 days is a very short fuse.
The board's job is to make sure these questions have been asked and answered. Put the answers in the minutes.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Trap five is AI. This is the newest of the five, and the one where boards have the most opportunity to get ahead of the risk instead of reacting to it.
The premise: your people are already using AI. Firefighters are drafting incident narratives with ChatGPT on their phones. Records-management vendors are shipping AI features by default. Drone-imagery tools have AI baked in. The question is whether the district has a policy that governs it, or whether the policy is being written by whoever downloads what.
On the left, where it's showing up: reports, imagery, dispatch, HR. On the right, what a policy needs to cover:
• Prohibited inputs — you do not put protected health information, active investigation material, or minor victims into a general-purpose consumer AI tool. It will be stored, potentially used for training, and it is now in a place you don't control.
• Records status — a prompt and its response about a district matter is a public record. It's subject to PRA and to retention.
• Human sign-off — no AI-generated incident report gets filed without a human author reviewing and signing.
• Vendor terms — for enterprise AI tools, make sure the contract says the vendor will not train on your data, states where data is stored, and requires deletion on contract exit.
• Disclosure — when an AI materially drafted a public-facing document, say so.
The board doesn't have to write the policy. The board's job is to require the chief to bring one back within a defined timeframe.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payoff slide. Every commissioner in the room can walk out with a concrete action for each of the five traps.
Read them out one by one, slowly enough that people can write them down or take a photo of the slide.
Note that four of the five are 'ask the chief' or 'ask the chair' — the board doesn't have to do the technical work. It has to require it, and document that it required it. That documentation, in the minutes, is what proves the board did its job when someone asks later.
If your board wants a single motion coming out of this presentation, the simplest version is: 'Move that the chair schedule a compliance workshop within 90 days to address the five items in the Monday morning list, with written report back to the board.'</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six best free resources for a Washington fire commissioner. Every one of them will send you material or answer questions without a bill.
MRSC is usually the first stop — the guides are written for elected officials, not for lawyers.
WFCA has a commissioner curriculum and model resolutions.
PDC is where you file your F-1 and where the enforcement docket lives — worth reading a few recent cases to see the pattern.
The AG's office has OPMA and PRA training available.
The State Auditor's cyber resources are underused.
The State Archivist's retention schedule is the authority when someone asks 'how long do we keep this.'
I'll leave this slide up during Q&amp;A.</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the floor. Suggested prompts if the room is quiet:
• 'Which of these five is the one your board has spent the least time on?'
• 'Has anyone here been through a PRA request that felt out of proportion? What happened?'
• 'Who on your board is the designated point of contact if the district gets a ransomware demand tonight?'
If a specific district-level question comes up that touches on active facts, redirect to their general counsel — do not answer on the record.</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app.leg.wa.gov/RCW/default.aspx?cite=42.52.150"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48640" y="548640"/>
            <a:ext cx="137160" cy="731520"/>
          </a:xfrm>
          <a:prstGeom prst="rect">
            <a:avLst/>
          </a:prstGeom>
          <a:solidFill>
            <a:srgbClr val="C89B3C"/>
          </a:solidFill>
          <a:ln w="12700">
            <a:solidFill>
              <a:srgbClr val="C89B3C"/>
            </a:solidFill>
            <a:prstDash val="solid"/>
          </a:ln>
        </p:spPr>
        <p:txBody>
          <a:bodyPr/>
          <a:lstStyle/>
          <a:p>
            <a:endParaRPr lang="en-US"/>
          </a:p>
        </p:txBody>
      </p:sp>
      <p:sp>
        <p:nvSpPr>
          <p:cNvPr id="3" name="Text 1"/>
          <p:cNvSpPr txBox="1"/>
          <p:nvPr/>
        </p:nvSpPr>
        <p:spPr>
          <a:xfrm>
            <a:off x="548640" y="1828800"/>
            <a:ext cx="11064240" cy="128016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Top Five Legal Traps for </a:t>
            </a:r>
          </a:p>
          <a:p>
            <a:pPr marL="0" indent="0" algn="ctr">
              <a:buNone/>
            </a:pPr>
            <a:r>
              <a:rPr lang="en-US" sz="4600" b="1" dirty="0">
                <a:solidFill>
                  <a:srgbClr val="FFFFFF"/>
                </a:solidFill>
                <a:latin typeface="Cambria" pitchFamily="34" charset="0"/>
                <a:ea typeface="Cambria" pitchFamily="34" charset="-122"/>
                <a:cs typeface="Cambria" pitchFamily="34" charset="-120"/>
              </a:rPr>
              <a:t>King County Fire Commissioners</a:t>
            </a:r>
            <a:endParaRPr lang="en-US" sz="4600" dirty="0"/>
          </a:p>
        </p:txBody>
      </p:sp>
      <p:sp>
        <p:nvSpPr>
          <p:cNvPr id="4" name="Text 2"/>
          <p:cNvSpPr txBox="1"/>
          <p:nvPr/>
        </p:nvSpPr>
        <p:spPr>
          <a:xfrm>
            <a:off x="548640" y="3200399"/>
            <a:ext cx="11064240" cy="1798721"/>
          </a:xfrm>
          <a:prstGeom prst="rect">
            <a:avLst/>
          </a:prstGeom>
          <a:noFill/>
          <a:ln/>
        </p:spPr>
        <p:txBody>
          <a:bodyPr wrap="square" lIns="0" tIns="0" rIns="0" bIns="0" rtlCol="0" anchor="ctr"/>
          <a:lstStyle/>
          <a:p>
            <a:pPr marL="0" indent="0" algn="ctr">
              <a:buNone/>
            </a:pPr>
            <a:r>
              <a:rPr lang="en-US" sz="2000" i="1" dirty="0">
                <a:solidFill>
                  <a:srgbClr val="CADCFC"/>
                </a:solidFill>
                <a:latin typeface="Calibri" pitchFamily="34" charset="0"/>
                <a:ea typeface="Calibri" pitchFamily="34" charset="-122"/>
                <a:cs typeface="Calibri" pitchFamily="34" charset="-120"/>
              </a:rPr>
              <a:t>A 30-minute tour of the risks the board itself creates — 2026 edition</a:t>
            </a:r>
            <a:endParaRPr lang="en-US" sz="2000" dirty="0"/>
          </a:p>
        </p:txBody>
      </p:sp>
      <p:sp>
        <p:nvSpPr>
          <p:cNvPr id="5" name="Text 3"/>
          <p:cNvSpPr txBox="1"/>
          <p:nvPr/>
        </p:nvSpPr>
        <p:spPr>
          <a:xfrm>
            <a:off x="548640" y="5852160"/>
            <a:ext cx="11064240" cy="365760"/>
          </a:xfrm>
          <a:prstGeom prst="rect">
            <a:avLst/>
          </a:prstGeom>
          <a:noFill/>
          <a:ln/>
        </p:spPr>
        <p:txBody>
          <a:bodyPr wrap="square" lIns="0" tIns="0" rIns="0" bIns="0" rtlCol="0" anchor="ctr"/>
          <a:lstStyle/>
          <a:p>
            <a:pPr marL="0" indent="0">
              <a:buNone/>
            </a:pPr>
            <a:r>
              <a:rPr lang="en-US" sz="1400" dirty="0">
                <a:solidFill>
                  <a:srgbClr val="CADCFC"/>
                </a:solidFill>
                <a:latin typeface="Calibri" pitchFamily="34" charset="0"/>
                <a:ea typeface="Calibri" pitchFamily="34" charset="-122"/>
                <a:cs typeface="Calibri" pitchFamily="34" charset="-120"/>
              </a:rPr>
              <a:t>Prepared for the King County Fire Commissioners</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11064240" cy="822960"/>
          </a:xfrm>
          <a:prstGeom prst="rect">
            <a:avLst/>
          </a:prstGeom>
          <a:noFill/>
          <a:ln/>
        </p:spPr>
        <p:txBody>
          <a:bodyPr wrap="square" lIns="0" tIns="0" rIns="0" bIns="0" rtlCol="0" anchor="ctr"/>
          <a:lstStyle/>
          <a:p>
            <a:pPr marL="0" indent="0">
              <a:buNone/>
            </a:pPr>
            <a:r>
              <a:rPr lang="en-US" sz="3600" b="1" dirty="0">
                <a:solidFill>
                  <a:srgbClr val="1E2761"/>
                </a:solidFill>
                <a:latin typeface="Cambria" pitchFamily="34" charset="0"/>
                <a:ea typeface="Cambria" pitchFamily="34" charset="-122"/>
                <a:cs typeface="Cambria" pitchFamily="34" charset="-120"/>
              </a:rPr>
              <a:t>Why this talk, why now</a:t>
            </a:r>
            <a:endParaRPr lang="en-US" sz="3600" dirty="0"/>
          </a:p>
        </p:txBody>
      </p:sp>
      <p:sp>
        <p:nvSpPr>
          <p:cNvPr id="3" name="Shape 1"/>
          <p:cNvSpPr/>
          <p:nvPr/>
        </p:nvSpPr>
        <p:spPr>
          <a:xfrm>
            <a:off x="548640" y="1554480"/>
            <a:ext cx="73152" cy="1234440"/>
          </a:xfrm>
          <a:prstGeom prst="rect">
            <a:avLst/>
          </a:prstGeom>
          <a:solidFill>
            <a:srgbClr val="C89B3C"/>
          </a:solidFill>
          <a:ln w="12700">
            <a:solidFill>
              <a:srgbClr val="C89B3C"/>
            </a:solidFill>
            <a:prstDash val="solid"/>
          </a:ln>
        </p:spPr>
        <p:txBody>
          <a:bodyPr/>
          <a:lstStyle/>
          <a:p>
            <a:endParaRPr lang="en-US"/>
          </a:p>
        </p:txBody>
      </p:sp>
      <p:sp>
        <p:nvSpPr>
          <p:cNvPr id="4" name="Text 2"/>
          <p:cNvSpPr txBox="1"/>
          <p:nvPr/>
        </p:nvSpPr>
        <p:spPr>
          <a:xfrm>
            <a:off x="822960" y="1554480"/>
            <a:ext cx="2194560" cy="822960"/>
          </a:xfrm>
          <a:prstGeom prst="rect">
            <a:avLst/>
          </a:prstGeom>
          <a:noFill/>
          <a:ln/>
        </p:spPr>
        <p:txBody>
          <a:bodyPr wrap="square" lIns="0" tIns="0" rIns="0" bIns="0" rtlCol="0" anchor="ctr"/>
          <a:lstStyle/>
          <a:p>
            <a:pPr marL="0" indent="0">
              <a:buNone/>
            </a:pPr>
            <a:r>
              <a:rPr lang="en-US" sz="4000" b="1" dirty="0">
                <a:solidFill>
                  <a:srgbClr val="1E2761"/>
                </a:solidFill>
                <a:latin typeface="Cambria" pitchFamily="34" charset="0"/>
                <a:ea typeface="Cambria" pitchFamily="34" charset="-122"/>
                <a:cs typeface="Cambria" pitchFamily="34" charset="-120"/>
              </a:rPr>
              <a:t>$3,000</a:t>
            </a:r>
            <a:endParaRPr lang="en-US" sz="4000" dirty="0"/>
          </a:p>
        </p:txBody>
      </p:sp>
      <p:sp>
        <p:nvSpPr>
          <p:cNvPr id="5" name="Text 3"/>
          <p:cNvSpPr txBox="1"/>
          <p:nvPr/>
        </p:nvSpPr>
        <p:spPr>
          <a:xfrm>
            <a:off x="3472248" y="1645920"/>
            <a:ext cx="8140632" cy="1005840"/>
          </a:xfrm>
          <a:prstGeom prst="rect">
            <a:avLst/>
          </a:prstGeom>
          <a:noFill/>
          <a:ln/>
        </p:spPr>
        <p:txBody>
          <a:bodyPr wrap="square" lIns="0" tIns="0" rIns="0" bIns="0" rtlCol="0" anchor="t"/>
          <a:lstStyle/>
          <a:p>
            <a:pPr marL="0" indent="0">
              <a:buNone/>
            </a:pPr>
            <a:r>
              <a:rPr lang="en-US" sz="1600" dirty="0">
                <a:solidFill>
                  <a:srgbClr val="2A2A2A"/>
                </a:solidFill>
                <a:latin typeface="Calibri" pitchFamily="34" charset="0"/>
                <a:ea typeface="Calibri" pitchFamily="34" charset="-122"/>
                <a:cs typeface="Calibri" pitchFamily="34" charset="-120"/>
              </a:rPr>
              <a:t>PDC fine imposed on a WA fire commissioner in July 2026 for repeat F-1 filing failures</a:t>
            </a:r>
            <a:endParaRPr lang="en-US" sz="1600" dirty="0"/>
          </a:p>
        </p:txBody>
      </p:sp>
      <p:sp>
        <p:nvSpPr>
          <p:cNvPr id="6" name="Shape 4"/>
          <p:cNvSpPr/>
          <p:nvPr/>
        </p:nvSpPr>
        <p:spPr>
          <a:xfrm>
            <a:off x="548640" y="2971800"/>
            <a:ext cx="73152" cy="1234440"/>
          </a:xfrm>
          <a:prstGeom prst="rect">
            <a:avLst/>
          </a:prstGeom>
          <a:solidFill>
            <a:srgbClr val="C89B3C"/>
          </a:solidFill>
          <a:ln w="12700">
            <a:solidFill>
              <a:srgbClr val="C89B3C"/>
            </a:solidFill>
            <a:prstDash val="solid"/>
          </a:ln>
        </p:spPr>
        <p:txBody>
          <a:bodyPr/>
          <a:lstStyle/>
          <a:p>
            <a:endParaRPr lang="en-US"/>
          </a:p>
        </p:txBody>
      </p:sp>
      <p:sp>
        <p:nvSpPr>
          <p:cNvPr id="7" name="Text 5"/>
          <p:cNvSpPr txBox="1"/>
          <p:nvPr/>
        </p:nvSpPr>
        <p:spPr>
          <a:xfrm>
            <a:off x="822960" y="2971800"/>
            <a:ext cx="2194560" cy="822960"/>
          </a:xfrm>
          <a:prstGeom prst="rect">
            <a:avLst/>
          </a:prstGeom>
          <a:noFill/>
          <a:ln/>
        </p:spPr>
        <p:txBody>
          <a:bodyPr wrap="square" lIns="0" tIns="0" rIns="0" bIns="0" rtlCol="0" anchor="ctr"/>
          <a:lstStyle/>
          <a:p>
            <a:pPr marL="0" indent="0">
              <a:buNone/>
            </a:pPr>
            <a:r>
              <a:rPr lang="en-US" sz="4000" b="1" dirty="0">
                <a:solidFill>
                  <a:srgbClr val="1E2761"/>
                </a:solidFill>
                <a:latin typeface="Cambria" pitchFamily="34" charset="0"/>
                <a:ea typeface="Cambria" pitchFamily="34" charset="-122"/>
                <a:cs typeface="Cambria" pitchFamily="34" charset="-120"/>
              </a:rPr>
              <a:t>30 days</a:t>
            </a:r>
            <a:endParaRPr lang="en-US" sz="4000" dirty="0"/>
          </a:p>
        </p:txBody>
      </p:sp>
      <p:sp>
        <p:nvSpPr>
          <p:cNvPr id="8" name="Text 6"/>
          <p:cNvSpPr txBox="1"/>
          <p:nvPr/>
        </p:nvSpPr>
        <p:spPr>
          <a:xfrm>
            <a:off x="3632884" y="3063240"/>
            <a:ext cx="7979995" cy="1005840"/>
          </a:xfrm>
          <a:prstGeom prst="rect">
            <a:avLst/>
          </a:prstGeom>
          <a:noFill/>
          <a:ln/>
        </p:spPr>
        <p:txBody>
          <a:bodyPr wrap="square" lIns="0" tIns="0" rIns="0" bIns="0" rtlCol="0" anchor="t"/>
          <a:lstStyle/>
          <a:p>
            <a:pPr marL="0" indent="0">
              <a:buNone/>
            </a:pPr>
            <a:r>
              <a:rPr lang="en-US" sz="1600" dirty="0">
                <a:solidFill>
                  <a:srgbClr val="2A2A2A"/>
                </a:solidFill>
                <a:latin typeface="Calibri" pitchFamily="34" charset="0"/>
                <a:ea typeface="Calibri" pitchFamily="34" charset="-122"/>
                <a:cs typeface="Calibri" pitchFamily="34" charset="-120"/>
              </a:rPr>
              <a:t>Deadline to notify affected persons of a data breach under RCW 42.56.590</a:t>
            </a:r>
            <a:endParaRPr lang="en-US" sz="1600" dirty="0"/>
          </a:p>
        </p:txBody>
      </p:sp>
      <p:sp>
        <p:nvSpPr>
          <p:cNvPr id="9" name="Shape 7"/>
          <p:cNvSpPr/>
          <p:nvPr/>
        </p:nvSpPr>
        <p:spPr>
          <a:xfrm>
            <a:off x="548640" y="4389120"/>
            <a:ext cx="73152" cy="1234440"/>
          </a:xfrm>
          <a:prstGeom prst="rect">
            <a:avLst/>
          </a:prstGeom>
          <a:solidFill>
            <a:srgbClr val="C89B3C"/>
          </a:solidFill>
          <a:ln w="12700">
            <a:solidFill>
              <a:srgbClr val="C89B3C"/>
            </a:solidFill>
            <a:prstDash val="solid"/>
          </a:ln>
        </p:spPr>
        <p:txBody>
          <a:bodyPr/>
          <a:lstStyle/>
          <a:p>
            <a:endParaRPr lang="en-US"/>
          </a:p>
        </p:txBody>
      </p:sp>
      <p:sp>
        <p:nvSpPr>
          <p:cNvPr id="10" name="Text 8"/>
          <p:cNvSpPr txBox="1"/>
          <p:nvPr/>
        </p:nvSpPr>
        <p:spPr>
          <a:xfrm>
            <a:off x="822959" y="4389120"/>
            <a:ext cx="2649289" cy="822960"/>
          </a:xfrm>
          <a:prstGeom prst="rect">
            <a:avLst/>
          </a:prstGeom>
          <a:noFill/>
          <a:ln/>
        </p:spPr>
        <p:txBody>
          <a:bodyPr wrap="square" lIns="0" tIns="0" rIns="0" bIns="0" rtlCol="0" anchor="ctr"/>
          <a:lstStyle/>
          <a:p>
            <a:pPr marL="0" indent="0">
              <a:buNone/>
            </a:pPr>
            <a:r>
              <a:rPr lang="en-US" sz="4000" b="1" dirty="0">
                <a:solidFill>
                  <a:srgbClr val="1E2761"/>
                </a:solidFill>
                <a:latin typeface="Cambria" pitchFamily="34" charset="0"/>
                <a:ea typeface="Cambria" pitchFamily="34" charset="-122"/>
                <a:cs typeface="Cambria" pitchFamily="34" charset="-120"/>
              </a:rPr>
              <a:t>$100/day</a:t>
            </a:r>
            <a:endParaRPr lang="en-US" sz="4000" dirty="0"/>
          </a:p>
        </p:txBody>
      </p:sp>
      <p:sp>
        <p:nvSpPr>
          <p:cNvPr id="11" name="Text 9"/>
          <p:cNvSpPr txBox="1"/>
          <p:nvPr/>
        </p:nvSpPr>
        <p:spPr>
          <a:xfrm>
            <a:off x="3472248" y="4480560"/>
            <a:ext cx="8140632" cy="1325880"/>
          </a:xfrm>
          <a:prstGeom prst="rect">
            <a:avLst/>
          </a:prstGeom>
          <a:noFill/>
          <a:ln/>
        </p:spPr>
        <p:txBody>
          <a:bodyPr wrap="square" lIns="0" tIns="0" rIns="0" bIns="0" rtlCol="0" anchor="t"/>
          <a:lstStyle/>
          <a:p>
            <a:pPr marL="0" indent="0">
              <a:buNone/>
            </a:pPr>
            <a:r>
              <a:rPr lang="en-US" sz="1600" dirty="0">
                <a:solidFill>
                  <a:srgbClr val="2A2A2A"/>
                </a:solidFill>
                <a:latin typeface="Calibri" pitchFamily="34" charset="0"/>
                <a:ea typeface="Calibri" pitchFamily="34" charset="-122"/>
                <a:cs typeface="Calibri" pitchFamily="34" charset="-120"/>
              </a:rPr>
              <a:t>Maximum per-record penalty for a Public Records Act violation</a:t>
            </a:r>
          </a:p>
          <a:p>
            <a:pPr marL="0" indent="0">
              <a:buNone/>
            </a:pPr>
            <a:endParaRPr lang="en-US" sz="1600" dirty="0">
              <a:solidFill>
                <a:srgbClr val="2A2A2A"/>
              </a:solidFill>
              <a:latin typeface="Calibri" pitchFamily="34" charset="0"/>
              <a:ea typeface="Calibri" pitchFamily="34" charset="-122"/>
              <a:cs typeface="Calibri" pitchFamily="34" charset="-120"/>
            </a:endParaRPr>
          </a:p>
          <a:p>
            <a:r>
              <a:rPr lang="en-US" sz="1600" dirty="0">
                <a:solidFill>
                  <a:srgbClr val="2A2A2A"/>
                </a:solidFill>
                <a:latin typeface="Calibri" pitchFamily="34" charset="0"/>
                <a:ea typeface="Calibri" pitchFamily="34" charset="-122"/>
                <a:cs typeface="Calibri" pitchFamily="34" charset="-120"/>
              </a:rPr>
              <a:t>The</a:t>
            </a:r>
            <a:r>
              <a:rPr lang="en-US" dirty="0"/>
              <a:t> city of Seattle agreed to pay The Seattle Times nearly $160,000 to settle a lawsuit alleging that the Seattle Police Department delayed the release of public records through a policy that grouped multiple requests from the same person.</a:t>
            </a:r>
            <a:r>
              <a:rPr lang="en-US" sz="1600" dirty="0">
                <a:solidFill>
                  <a:srgbClr val="2A2A2A"/>
                </a:solidFill>
                <a:latin typeface="Calibri" pitchFamily="34" charset="0"/>
                <a:ea typeface="Calibri" pitchFamily="34" charset="-122"/>
                <a:cs typeface="Calibri" pitchFamily="34" charset="-120"/>
              </a:rPr>
              <a:t> </a:t>
            </a:r>
            <a:endParaRPr lang="en-US" sz="1600" dirty="0"/>
          </a:p>
        </p:txBody>
      </p:sp>
      <p:sp>
        <p:nvSpPr>
          <p:cNvPr id="12" name="Text 10"/>
          <p:cNvSpPr txBox="1"/>
          <p:nvPr/>
        </p:nvSpPr>
        <p:spPr>
          <a:xfrm>
            <a:off x="548640" y="5806440"/>
            <a:ext cx="11064240" cy="640080"/>
          </a:xfrm>
          <a:prstGeom prst="rect">
            <a:avLst/>
          </a:prstGeom>
          <a:noFill/>
          <a:ln/>
        </p:spPr>
        <p:txBody>
          <a:bodyPr wrap="square" lIns="0" tIns="0" rIns="0" bIns="0"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The largest legal risks for a fire district in 2026 are not operational. They are governance risks — created by the board, by regulators, and by tools nobody had five years ago.</a:t>
            </a:r>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11064240" cy="822960"/>
          </a:xfrm>
          <a:prstGeom prst="rect">
            <a:avLst/>
          </a:prstGeom>
          <a:noFill/>
          <a:ln/>
        </p:spPr>
        <p:txBody>
          <a:bodyPr wrap="square" lIns="0" tIns="0" rIns="0" bIns="0" rtlCol="0" anchor="ctr"/>
          <a:lstStyle/>
          <a:p>
            <a:pPr marL="0" indent="0">
              <a:buNone/>
            </a:pPr>
            <a:r>
              <a:rPr lang="en-US" sz="3600" b="1" dirty="0">
                <a:solidFill>
                  <a:srgbClr val="1E2761"/>
                </a:solidFill>
                <a:latin typeface="Cambria" pitchFamily="34" charset="0"/>
                <a:ea typeface="Cambria" pitchFamily="34" charset="-122"/>
                <a:cs typeface="Cambria" pitchFamily="34" charset="-120"/>
              </a:rPr>
              <a:t>The five traps</a:t>
            </a:r>
            <a:endParaRPr lang="en-US" sz="3600" dirty="0"/>
          </a:p>
        </p:txBody>
      </p:sp>
      <p:sp>
        <p:nvSpPr>
          <p:cNvPr id="3" name="Shape 1"/>
          <p:cNvSpPr/>
          <p:nvPr/>
        </p:nvSpPr>
        <p:spPr>
          <a:xfrm>
            <a:off x="548640" y="1554480"/>
            <a:ext cx="777240" cy="777240"/>
          </a:xfrm>
          <a:prstGeom prst="ellipse">
            <a:avLst/>
          </a:prstGeom>
          <a:solidFill>
            <a:srgbClr val="1E2761"/>
          </a:solidFill>
          <a:ln w="12700">
            <a:solidFill>
              <a:srgbClr val="1E2761"/>
            </a:solidFill>
            <a:prstDash val="solid"/>
          </a:ln>
        </p:spPr>
        <p:txBody>
          <a:bodyPr/>
          <a:lstStyle/>
          <a:p>
            <a:endParaRPr lang="en-US"/>
          </a:p>
        </p:txBody>
      </p:sp>
      <p:sp>
        <p:nvSpPr>
          <p:cNvPr id="4" name="Text 2"/>
          <p:cNvSpPr txBox="1"/>
          <p:nvPr/>
        </p:nvSpPr>
        <p:spPr>
          <a:xfrm>
            <a:off x="548640" y="1554480"/>
            <a:ext cx="777240" cy="777240"/>
          </a:xfrm>
          <a:prstGeom prst="rect">
            <a:avLst/>
          </a:prstGeom>
          <a:noFill/>
          <a:ln/>
        </p:spPr>
        <p:txBody>
          <a:bodyPr wrap="square" lIns="0" tIns="0" rIns="0" bIns="0" rtlCol="0" anchor="ctr"/>
          <a:lstStyle/>
          <a:p>
            <a:pPr marL="0" indent="0" algn="ctr">
              <a:buNone/>
            </a:pPr>
            <a:r>
              <a:rPr lang="en-US" sz="2800" b="1" dirty="0">
                <a:solidFill>
                  <a:srgbClr val="FFFFFF"/>
                </a:solidFill>
                <a:latin typeface="Cambria" pitchFamily="34" charset="0"/>
                <a:ea typeface="Cambria" pitchFamily="34" charset="-122"/>
                <a:cs typeface="Cambria" pitchFamily="34" charset="-120"/>
              </a:rPr>
              <a:t>1</a:t>
            </a:r>
            <a:endParaRPr lang="en-US" sz="2800" dirty="0"/>
          </a:p>
        </p:txBody>
      </p:sp>
      <p:sp>
        <p:nvSpPr>
          <p:cNvPr id="5" name="Text 3"/>
          <p:cNvSpPr txBox="1"/>
          <p:nvPr/>
        </p:nvSpPr>
        <p:spPr>
          <a:xfrm>
            <a:off x="1554480" y="1572768"/>
            <a:ext cx="2926080" cy="457200"/>
          </a:xfrm>
          <a:prstGeom prst="rect">
            <a:avLst/>
          </a:prstGeom>
          <a:noFill/>
          <a:ln/>
        </p:spPr>
        <p:txBody>
          <a:bodyPr wrap="square" lIns="0" tIns="0" rIns="0" bIns="0" rtlCol="0" anchor="ctr"/>
          <a:lstStyle/>
          <a:p>
            <a:pPr marL="0" indent="0">
              <a:buNone/>
            </a:pPr>
            <a:r>
              <a:rPr lang="en-US" sz="2200" b="1" dirty="0">
                <a:solidFill>
                  <a:srgbClr val="1E2761"/>
                </a:solidFill>
                <a:latin typeface="Cambria" pitchFamily="34" charset="0"/>
                <a:ea typeface="Cambria" pitchFamily="34" charset="-122"/>
                <a:cs typeface="Cambria" pitchFamily="34" charset="-120"/>
              </a:rPr>
              <a:t>OPMA</a:t>
            </a:r>
            <a:endParaRPr lang="en-US" sz="2200" dirty="0"/>
          </a:p>
        </p:txBody>
      </p:sp>
      <p:sp>
        <p:nvSpPr>
          <p:cNvPr id="6" name="Text 4"/>
          <p:cNvSpPr txBox="1"/>
          <p:nvPr/>
        </p:nvSpPr>
        <p:spPr>
          <a:xfrm>
            <a:off x="4572000" y="1664208"/>
            <a:ext cx="7223760" cy="548640"/>
          </a:xfrm>
          <a:prstGeom prst="rect">
            <a:avLst/>
          </a:prstGeom>
          <a:noFill/>
          <a:ln/>
        </p:spPr>
        <p:txBody>
          <a:bodyPr wrap="square" lIns="0" tIns="0" rIns="0" bIns="0" rtlCol="0" anchor="ctr"/>
          <a:lstStyle/>
          <a:p>
            <a:pPr marL="0" indent="0">
              <a:buNone/>
            </a:pPr>
            <a:r>
              <a:rPr lang="en-US" sz="1500" dirty="0">
                <a:solidFill>
                  <a:srgbClr val="2A2A2A"/>
                </a:solidFill>
                <a:latin typeface="Calibri" pitchFamily="34" charset="0"/>
                <a:ea typeface="Calibri" pitchFamily="34" charset="-122"/>
                <a:cs typeface="Calibri" pitchFamily="34" charset="-120"/>
              </a:rPr>
              <a:t>The walking quorum and the executive-session drift</a:t>
            </a:r>
            <a:endParaRPr lang="en-US" sz="1500" dirty="0"/>
          </a:p>
        </p:txBody>
      </p:sp>
      <p:sp>
        <p:nvSpPr>
          <p:cNvPr id="7" name="Shape 5"/>
          <p:cNvSpPr/>
          <p:nvPr/>
        </p:nvSpPr>
        <p:spPr>
          <a:xfrm>
            <a:off x="1554480" y="2423160"/>
            <a:ext cx="10058400" cy="0"/>
          </a:xfrm>
          <a:prstGeom prst="line">
            <a:avLst/>
          </a:prstGeom>
          <a:noFill/>
          <a:ln w="9525">
            <a:solidFill>
              <a:srgbClr val="E5E7EB"/>
            </a:solidFill>
            <a:prstDash val="solid"/>
          </a:ln>
        </p:spPr>
        <p:txBody>
          <a:bodyPr/>
          <a:lstStyle/>
          <a:p>
            <a:endParaRPr lang="en-US"/>
          </a:p>
        </p:txBody>
      </p:sp>
      <p:sp>
        <p:nvSpPr>
          <p:cNvPr id="8" name="Shape 6"/>
          <p:cNvSpPr/>
          <p:nvPr/>
        </p:nvSpPr>
        <p:spPr>
          <a:xfrm>
            <a:off x="548640" y="2487168"/>
            <a:ext cx="777240" cy="777240"/>
          </a:xfrm>
          <a:prstGeom prst="ellipse">
            <a:avLst/>
          </a:prstGeom>
          <a:solidFill>
            <a:srgbClr val="1E2761"/>
          </a:solidFill>
          <a:ln w="12700">
            <a:solidFill>
              <a:srgbClr val="1E2761"/>
            </a:solidFill>
            <a:prstDash val="solid"/>
          </a:ln>
        </p:spPr>
        <p:txBody>
          <a:bodyPr/>
          <a:lstStyle/>
          <a:p>
            <a:endParaRPr lang="en-US"/>
          </a:p>
        </p:txBody>
      </p:sp>
      <p:sp>
        <p:nvSpPr>
          <p:cNvPr id="9" name="Text 7"/>
          <p:cNvSpPr txBox="1"/>
          <p:nvPr/>
        </p:nvSpPr>
        <p:spPr>
          <a:xfrm>
            <a:off x="548640" y="2487168"/>
            <a:ext cx="777240" cy="777240"/>
          </a:xfrm>
          <a:prstGeom prst="rect">
            <a:avLst/>
          </a:prstGeom>
          <a:noFill/>
          <a:ln/>
        </p:spPr>
        <p:txBody>
          <a:bodyPr wrap="square" lIns="0" tIns="0" rIns="0" bIns="0" rtlCol="0" anchor="ctr"/>
          <a:lstStyle/>
          <a:p>
            <a:pPr marL="0" indent="0" algn="ctr">
              <a:buNone/>
            </a:pPr>
            <a:r>
              <a:rPr lang="en-US" sz="2800" b="1" dirty="0">
                <a:solidFill>
                  <a:srgbClr val="FFFFFF"/>
                </a:solidFill>
                <a:latin typeface="Cambria" pitchFamily="34" charset="0"/>
                <a:ea typeface="Cambria" pitchFamily="34" charset="-122"/>
                <a:cs typeface="Cambria" pitchFamily="34" charset="-120"/>
              </a:rPr>
              <a:t>2</a:t>
            </a:r>
            <a:endParaRPr lang="en-US" sz="2800" dirty="0"/>
          </a:p>
        </p:txBody>
      </p:sp>
      <p:sp>
        <p:nvSpPr>
          <p:cNvPr id="10" name="Text 8"/>
          <p:cNvSpPr txBox="1"/>
          <p:nvPr/>
        </p:nvSpPr>
        <p:spPr>
          <a:xfrm>
            <a:off x="1554480" y="2505456"/>
            <a:ext cx="2926080" cy="457200"/>
          </a:xfrm>
          <a:prstGeom prst="rect">
            <a:avLst/>
          </a:prstGeom>
          <a:noFill/>
          <a:ln/>
        </p:spPr>
        <p:txBody>
          <a:bodyPr wrap="square" lIns="0" tIns="0" rIns="0" bIns="0" rtlCol="0" anchor="ctr"/>
          <a:lstStyle/>
          <a:p>
            <a:pPr marL="0" indent="0">
              <a:buNone/>
            </a:pPr>
            <a:r>
              <a:rPr lang="en-US" sz="2200" b="1" dirty="0">
                <a:solidFill>
                  <a:srgbClr val="1E2761"/>
                </a:solidFill>
                <a:latin typeface="Cambria" pitchFamily="34" charset="0"/>
                <a:ea typeface="Cambria" pitchFamily="34" charset="-122"/>
                <a:cs typeface="Cambria" pitchFamily="34" charset="-120"/>
              </a:rPr>
              <a:t>PRA</a:t>
            </a:r>
            <a:endParaRPr lang="en-US" sz="2200" dirty="0"/>
          </a:p>
        </p:txBody>
      </p:sp>
      <p:sp>
        <p:nvSpPr>
          <p:cNvPr id="11" name="Text 9"/>
          <p:cNvSpPr txBox="1"/>
          <p:nvPr/>
        </p:nvSpPr>
        <p:spPr>
          <a:xfrm>
            <a:off x="4572000" y="2596896"/>
            <a:ext cx="7223760" cy="548640"/>
          </a:xfrm>
          <a:prstGeom prst="rect">
            <a:avLst/>
          </a:prstGeom>
          <a:noFill/>
          <a:ln/>
        </p:spPr>
        <p:txBody>
          <a:bodyPr wrap="square" lIns="0" tIns="0" rIns="0" bIns="0" rtlCol="0" anchor="ctr"/>
          <a:lstStyle/>
          <a:p>
            <a:pPr marL="0" indent="0">
              <a:buNone/>
            </a:pPr>
            <a:r>
              <a:rPr lang="en-US" sz="1500" dirty="0">
                <a:solidFill>
                  <a:srgbClr val="2A2A2A"/>
                </a:solidFill>
                <a:latin typeface="Calibri" pitchFamily="34" charset="0"/>
                <a:ea typeface="Calibri" pitchFamily="34" charset="-122"/>
                <a:cs typeface="Calibri" pitchFamily="34" charset="-120"/>
              </a:rPr>
              <a:t>Personal devices, texts, and the retention clock</a:t>
            </a:r>
            <a:endParaRPr lang="en-US" sz="1500" dirty="0"/>
          </a:p>
        </p:txBody>
      </p:sp>
      <p:sp>
        <p:nvSpPr>
          <p:cNvPr id="12" name="Shape 10"/>
          <p:cNvSpPr/>
          <p:nvPr/>
        </p:nvSpPr>
        <p:spPr>
          <a:xfrm>
            <a:off x="1554480" y="3355848"/>
            <a:ext cx="10058400" cy="0"/>
          </a:xfrm>
          <a:prstGeom prst="line">
            <a:avLst/>
          </a:prstGeom>
          <a:noFill/>
          <a:ln w="9525">
            <a:solidFill>
              <a:srgbClr val="E5E7EB"/>
            </a:solidFill>
            <a:prstDash val="solid"/>
          </a:ln>
        </p:spPr>
        <p:txBody>
          <a:bodyPr/>
          <a:lstStyle/>
          <a:p>
            <a:endParaRPr lang="en-US"/>
          </a:p>
        </p:txBody>
      </p:sp>
      <p:sp>
        <p:nvSpPr>
          <p:cNvPr id="13" name="Shape 11"/>
          <p:cNvSpPr/>
          <p:nvPr/>
        </p:nvSpPr>
        <p:spPr>
          <a:xfrm>
            <a:off x="548640" y="3419856"/>
            <a:ext cx="777240" cy="777240"/>
          </a:xfrm>
          <a:prstGeom prst="ellipse">
            <a:avLst/>
          </a:prstGeom>
          <a:solidFill>
            <a:srgbClr val="1E2761"/>
          </a:solidFill>
          <a:ln w="12700">
            <a:solidFill>
              <a:srgbClr val="1E2761"/>
            </a:solidFill>
            <a:prstDash val="solid"/>
          </a:ln>
        </p:spPr>
        <p:txBody>
          <a:bodyPr/>
          <a:lstStyle/>
          <a:p>
            <a:endParaRPr lang="en-US"/>
          </a:p>
        </p:txBody>
      </p:sp>
      <p:sp>
        <p:nvSpPr>
          <p:cNvPr id="14" name="Text 12"/>
          <p:cNvSpPr txBox="1"/>
          <p:nvPr/>
        </p:nvSpPr>
        <p:spPr>
          <a:xfrm>
            <a:off x="548640" y="3419856"/>
            <a:ext cx="777240" cy="777240"/>
          </a:xfrm>
          <a:prstGeom prst="rect">
            <a:avLst/>
          </a:prstGeom>
          <a:noFill/>
          <a:ln/>
        </p:spPr>
        <p:txBody>
          <a:bodyPr wrap="square" lIns="0" tIns="0" rIns="0" bIns="0" rtlCol="0" anchor="ctr"/>
          <a:lstStyle/>
          <a:p>
            <a:pPr marL="0" indent="0" algn="ctr">
              <a:buNone/>
            </a:pPr>
            <a:r>
              <a:rPr lang="en-US" sz="2800" b="1" dirty="0">
                <a:solidFill>
                  <a:srgbClr val="FFFFFF"/>
                </a:solidFill>
                <a:latin typeface="Cambria" pitchFamily="34" charset="0"/>
                <a:ea typeface="Cambria" pitchFamily="34" charset="-122"/>
                <a:cs typeface="Cambria" pitchFamily="34" charset="-120"/>
              </a:rPr>
              <a:t>3</a:t>
            </a:r>
            <a:endParaRPr lang="en-US" sz="2800" dirty="0"/>
          </a:p>
        </p:txBody>
      </p:sp>
      <p:sp>
        <p:nvSpPr>
          <p:cNvPr id="15" name="Text 13"/>
          <p:cNvSpPr txBox="1"/>
          <p:nvPr/>
        </p:nvSpPr>
        <p:spPr>
          <a:xfrm>
            <a:off x="1554480" y="3438144"/>
            <a:ext cx="2926080" cy="457200"/>
          </a:xfrm>
          <a:prstGeom prst="rect">
            <a:avLst/>
          </a:prstGeom>
          <a:noFill/>
          <a:ln/>
        </p:spPr>
        <p:txBody>
          <a:bodyPr wrap="square" lIns="0" tIns="0" rIns="0" bIns="0" rtlCol="0" anchor="ctr"/>
          <a:lstStyle/>
          <a:p>
            <a:pPr marL="0" indent="0">
              <a:buNone/>
            </a:pPr>
            <a:r>
              <a:rPr lang="en-US" sz="2200" b="1" dirty="0">
                <a:solidFill>
                  <a:srgbClr val="1E2761"/>
                </a:solidFill>
                <a:latin typeface="Cambria" pitchFamily="34" charset="0"/>
                <a:ea typeface="Cambria" pitchFamily="34" charset="-122"/>
                <a:cs typeface="Cambria" pitchFamily="34" charset="-120"/>
              </a:rPr>
              <a:t>F-1 / PDC</a:t>
            </a:r>
            <a:endParaRPr lang="en-US" sz="2200" dirty="0"/>
          </a:p>
        </p:txBody>
      </p:sp>
      <p:sp>
        <p:nvSpPr>
          <p:cNvPr id="16" name="Text 14"/>
          <p:cNvSpPr txBox="1"/>
          <p:nvPr/>
        </p:nvSpPr>
        <p:spPr>
          <a:xfrm>
            <a:off x="4572000" y="3529584"/>
            <a:ext cx="7223760" cy="548640"/>
          </a:xfrm>
          <a:prstGeom prst="rect">
            <a:avLst/>
          </a:prstGeom>
          <a:noFill/>
          <a:ln/>
        </p:spPr>
        <p:txBody>
          <a:bodyPr wrap="square" lIns="0" tIns="0" rIns="0" bIns="0" rtlCol="0" anchor="ctr"/>
          <a:lstStyle/>
          <a:p>
            <a:pPr marL="0" indent="0">
              <a:buNone/>
            </a:pPr>
            <a:r>
              <a:rPr lang="en-US" sz="1500" dirty="0">
                <a:solidFill>
                  <a:srgbClr val="2A2A2A"/>
                </a:solidFill>
                <a:latin typeface="Calibri" pitchFamily="34" charset="0"/>
                <a:ea typeface="Calibri" pitchFamily="34" charset="-122"/>
                <a:cs typeface="Calibri" pitchFamily="34" charset="-120"/>
              </a:rPr>
              <a:t>Your personal disclosure — and what happens if you don't file</a:t>
            </a:r>
            <a:endParaRPr lang="en-US" sz="1500" dirty="0"/>
          </a:p>
        </p:txBody>
      </p:sp>
      <p:sp>
        <p:nvSpPr>
          <p:cNvPr id="17" name="Shape 15"/>
          <p:cNvSpPr/>
          <p:nvPr/>
        </p:nvSpPr>
        <p:spPr>
          <a:xfrm>
            <a:off x="1554480" y="4288536"/>
            <a:ext cx="10058400" cy="0"/>
          </a:xfrm>
          <a:prstGeom prst="line">
            <a:avLst/>
          </a:prstGeom>
          <a:noFill/>
          <a:ln w="9525">
            <a:solidFill>
              <a:srgbClr val="E5E7EB"/>
            </a:solidFill>
            <a:prstDash val="solid"/>
          </a:ln>
        </p:spPr>
        <p:txBody>
          <a:bodyPr/>
          <a:lstStyle/>
          <a:p>
            <a:endParaRPr lang="en-US"/>
          </a:p>
        </p:txBody>
      </p:sp>
      <p:sp>
        <p:nvSpPr>
          <p:cNvPr id="18" name="Shape 16"/>
          <p:cNvSpPr/>
          <p:nvPr/>
        </p:nvSpPr>
        <p:spPr>
          <a:xfrm>
            <a:off x="548640" y="4352544"/>
            <a:ext cx="777240" cy="777240"/>
          </a:xfrm>
          <a:prstGeom prst="ellipse">
            <a:avLst/>
          </a:prstGeom>
          <a:solidFill>
            <a:srgbClr val="1E2761"/>
          </a:solidFill>
          <a:ln w="12700">
            <a:solidFill>
              <a:srgbClr val="1E2761"/>
            </a:solidFill>
            <a:prstDash val="solid"/>
          </a:ln>
        </p:spPr>
        <p:txBody>
          <a:bodyPr/>
          <a:lstStyle/>
          <a:p>
            <a:endParaRPr lang="en-US"/>
          </a:p>
        </p:txBody>
      </p:sp>
      <p:sp>
        <p:nvSpPr>
          <p:cNvPr id="19" name="Text 17"/>
          <p:cNvSpPr txBox="1"/>
          <p:nvPr/>
        </p:nvSpPr>
        <p:spPr>
          <a:xfrm>
            <a:off x="548640" y="4352544"/>
            <a:ext cx="777240" cy="777240"/>
          </a:xfrm>
          <a:prstGeom prst="rect">
            <a:avLst/>
          </a:prstGeom>
          <a:noFill/>
          <a:ln/>
        </p:spPr>
        <p:txBody>
          <a:bodyPr wrap="square" lIns="0" tIns="0" rIns="0" bIns="0" rtlCol="0" anchor="ctr"/>
          <a:lstStyle/>
          <a:p>
            <a:pPr marL="0" indent="0" algn="ctr">
              <a:buNone/>
            </a:pPr>
            <a:r>
              <a:rPr lang="en-US" sz="2800" b="1" dirty="0">
                <a:solidFill>
                  <a:srgbClr val="FFFFFF"/>
                </a:solidFill>
                <a:latin typeface="Cambria" pitchFamily="34" charset="0"/>
                <a:ea typeface="Cambria" pitchFamily="34" charset="-122"/>
                <a:cs typeface="Cambria" pitchFamily="34" charset="-120"/>
              </a:rPr>
              <a:t>4</a:t>
            </a:r>
            <a:endParaRPr lang="en-US" sz="2800" dirty="0"/>
          </a:p>
        </p:txBody>
      </p:sp>
      <p:sp>
        <p:nvSpPr>
          <p:cNvPr id="20" name="Text 18"/>
          <p:cNvSpPr txBox="1"/>
          <p:nvPr/>
        </p:nvSpPr>
        <p:spPr>
          <a:xfrm>
            <a:off x="1554480" y="4370832"/>
            <a:ext cx="2926080" cy="457200"/>
          </a:xfrm>
          <a:prstGeom prst="rect">
            <a:avLst/>
          </a:prstGeom>
          <a:noFill/>
          <a:ln/>
        </p:spPr>
        <p:txBody>
          <a:bodyPr wrap="square" lIns="0" tIns="0" rIns="0" bIns="0" rtlCol="0" anchor="ctr"/>
          <a:lstStyle/>
          <a:p>
            <a:pPr marL="0" indent="0">
              <a:buNone/>
            </a:pPr>
            <a:r>
              <a:rPr lang="en-US" sz="2200" b="1" dirty="0">
                <a:solidFill>
                  <a:srgbClr val="1E2761"/>
                </a:solidFill>
                <a:latin typeface="Cambria" pitchFamily="34" charset="0"/>
                <a:ea typeface="Cambria" pitchFamily="34" charset="-122"/>
                <a:cs typeface="Cambria" pitchFamily="34" charset="-120"/>
              </a:rPr>
              <a:t>Cyber &amp; Breach</a:t>
            </a:r>
            <a:endParaRPr lang="en-US" sz="2200" dirty="0"/>
          </a:p>
        </p:txBody>
      </p:sp>
      <p:sp>
        <p:nvSpPr>
          <p:cNvPr id="21" name="Text 19"/>
          <p:cNvSpPr txBox="1"/>
          <p:nvPr/>
        </p:nvSpPr>
        <p:spPr>
          <a:xfrm>
            <a:off x="4572000" y="4462272"/>
            <a:ext cx="7223760" cy="548640"/>
          </a:xfrm>
          <a:prstGeom prst="rect">
            <a:avLst/>
          </a:prstGeom>
          <a:noFill/>
          <a:ln/>
        </p:spPr>
        <p:txBody>
          <a:bodyPr wrap="square" lIns="0" tIns="0" rIns="0" bIns="0" rtlCol="0" anchor="ctr"/>
          <a:lstStyle/>
          <a:p>
            <a:pPr marL="0" indent="0">
              <a:buNone/>
            </a:pPr>
            <a:r>
              <a:rPr lang="en-US" sz="1500" dirty="0">
                <a:solidFill>
                  <a:srgbClr val="2A2A2A"/>
                </a:solidFill>
                <a:latin typeface="Calibri" pitchFamily="34" charset="0"/>
                <a:ea typeface="Calibri" pitchFamily="34" charset="-122"/>
                <a:cs typeface="Calibri" pitchFamily="34" charset="-120"/>
              </a:rPr>
              <a:t>The board's oversight duty when the district gets hit</a:t>
            </a:r>
            <a:endParaRPr lang="en-US" sz="1500" dirty="0"/>
          </a:p>
        </p:txBody>
      </p:sp>
      <p:sp>
        <p:nvSpPr>
          <p:cNvPr id="22" name="Shape 20"/>
          <p:cNvSpPr/>
          <p:nvPr/>
        </p:nvSpPr>
        <p:spPr>
          <a:xfrm>
            <a:off x="1554480" y="5221224"/>
            <a:ext cx="10058400" cy="0"/>
          </a:xfrm>
          <a:prstGeom prst="line">
            <a:avLst/>
          </a:prstGeom>
          <a:noFill/>
          <a:ln w="9525">
            <a:solidFill>
              <a:srgbClr val="E5E7EB"/>
            </a:solidFill>
            <a:prstDash val="solid"/>
          </a:ln>
        </p:spPr>
        <p:txBody>
          <a:bodyPr/>
          <a:lstStyle/>
          <a:p>
            <a:endParaRPr lang="en-US"/>
          </a:p>
        </p:txBody>
      </p:sp>
      <p:sp>
        <p:nvSpPr>
          <p:cNvPr id="23" name="Shape 21"/>
          <p:cNvSpPr/>
          <p:nvPr/>
        </p:nvSpPr>
        <p:spPr>
          <a:xfrm>
            <a:off x="548640" y="5285232"/>
            <a:ext cx="777240" cy="777240"/>
          </a:xfrm>
          <a:prstGeom prst="ellipse">
            <a:avLst/>
          </a:prstGeom>
          <a:solidFill>
            <a:srgbClr val="1E2761"/>
          </a:solidFill>
          <a:ln w="12700">
            <a:solidFill>
              <a:srgbClr val="1E2761"/>
            </a:solidFill>
            <a:prstDash val="solid"/>
          </a:ln>
        </p:spPr>
        <p:txBody>
          <a:bodyPr/>
          <a:lstStyle/>
          <a:p>
            <a:endParaRPr lang="en-US"/>
          </a:p>
        </p:txBody>
      </p:sp>
      <p:sp>
        <p:nvSpPr>
          <p:cNvPr id="24" name="Text 22"/>
          <p:cNvSpPr txBox="1"/>
          <p:nvPr/>
        </p:nvSpPr>
        <p:spPr>
          <a:xfrm>
            <a:off x="548640" y="5285232"/>
            <a:ext cx="777240" cy="777240"/>
          </a:xfrm>
          <a:prstGeom prst="rect">
            <a:avLst/>
          </a:prstGeom>
          <a:noFill/>
          <a:ln/>
        </p:spPr>
        <p:txBody>
          <a:bodyPr wrap="square" lIns="0" tIns="0" rIns="0" bIns="0" rtlCol="0" anchor="ctr"/>
          <a:lstStyle/>
          <a:p>
            <a:pPr marL="0" indent="0" algn="ctr">
              <a:buNone/>
            </a:pPr>
            <a:r>
              <a:rPr lang="en-US" sz="2800" b="1" dirty="0">
                <a:solidFill>
                  <a:srgbClr val="FFFFFF"/>
                </a:solidFill>
                <a:latin typeface="Cambria" pitchFamily="34" charset="0"/>
                <a:ea typeface="Cambria" pitchFamily="34" charset="-122"/>
                <a:cs typeface="Cambria" pitchFamily="34" charset="-120"/>
              </a:rPr>
              <a:t>5</a:t>
            </a:r>
            <a:endParaRPr lang="en-US" sz="2800" dirty="0"/>
          </a:p>
        </p:txBody>
      </p:sp>
      <p:sp>
        <p:nvSpPr>
          <p:cNvPr id="25" name="Text 23"/>
          <p:cNvSpPr txBox="1"/>
          <p:nvPr/>
        </p:nvSpPr>
        <p:spPr>
          <a:xfrm>
            <a:off x="1554480" y="5303520"/>
            <a:ext cx="2926080" cy="457200"/>
          </a:xfrm>
          <a:prstGeom prst="rect">
            <a:avLst/>
          </a:prstGeom>
          <a:noFill/>
          <a:ln/>
        </p:spPr>
        <p:txBody>
          <a:bodyPr wrap="square" lIns="0" tIns="0" rIns="0" bIns="0" rtlCol="0" anchor="ctr"/>
          <a:lstStyle/>
          <a:p>
            <a:pPr marL="0" indent="0">
              <a:buNone/>
            </a:pPr>
            <a:r>
              <a:rPr lang="en-US" sz="2200" b="1" dirty="0">
                <a:solidFill>
                  <a:srgbClr val="1E2761"/>
                </a:solidFill>
                <a:latin typeface="Cambria" pitchFamily="34" charset="0"/>
                <a:ea typeface="Cambria" pitchFamily="34" charset="-122"/>
                <a:cs typeface="Cambria" pitchFamily="34" charset="-120"/>
              </a:rPr>
              <a:t>AI in the Service</a:t>
            </a:r>
            <a:endParaRPr lang="en-US" sz="2200" dirty="0"/>
          </a:p>
        </p:txBody>
      </p:sp>
      <p:sp>
        <p:nvSpPr>
          <p:cNvPr id="26" name="Text 24"/>
          <p:cNvSpPr txBox="1"/>
          <p:nvPr/>
        </p:nvSpPr>
        <p:spPr>
          <a:xfrm>
            <a:off x="4572000" y="5394960"/>
            <a:ext cx="7223760" cy="548640"/>
          </a:xfrm>
          <a:prstGeom prst="rect">
            <a:avLst/>
          </a:prstGeom>
          <a:noFill/>
          <a:ln/>
        </p:spPr>
        <p:txBody>
          <a:bodyPr wrap="square" lIns="0" tIns="0" rIns="0" bIns="0" rtlCol="0" anchor="ctr"/>
          <a:lstStyle/>
          <a:p>
            <a:pPr marL="0" indent="0">
              <a:buNone/>
            </a:pPr>
            <a:r>
              <a:rPr lang="en-US" sz="1500" dirty="0">
                <a:solidFill>
                  <a:srgbClr val="2A2A2A"/>
                </a:solidFill>
                <a:latin typeface="Calibri" pitchFamily="34" charset="0"/>
                <a:ea typeface="Calibri" pitchFamily="34" charset="-122"/>
                <a:cs typeface="Calibri" pitchFamily="34" charset="-120"/>
              </a:rPr>
              <a:t>Policy before problems — records, discovery, and vendors</a:t>
            </a:r>
            <a:endParaRPr lang="en-US" sz="1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48640" y="365760"/>
            <a:ext cx="457200" cy="457200"/>
          </a:xfrm>
          <a:prstGeom prst="ellipse">
            <a:avLst/>
          </a:prstGeom>
          <a:solidFill>
            <a:srgbClr val="1E2761"/>
          </a:solidFill>
          <a:ln w="12700">
            <a:solidFill>
              <a:srgbClr val="1E2761"/>
            </a:solidFill>
            <a:prstDash val="solid"/>
          </a:ln>
        </p:spPr>
        <p:txBody>
          <a:bodyPr/>
          <a:lstStyle/>
          <a:p>
            <a:endParaRPr lang="en-US"/>
          </a:p>
        </p:txBody>
      </p:sp>
      <p:sp>
        <p:nvSpPr>
          <p:cNvPr id="3" name="Text 1"/>
          <p:cNvSpPr txBox="1"/>
          <p:nvPr/>
        </p:nvSpPr>
        <p:spPr>
          <a:xfrm>
            <a:off x="548640" y="36576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1</a:t>
            </a:r>
            <a:endParaRPr lang="en-US" sz="1800" dirty="0"/>
          </a:p>
        </p:txBody>
      </p:sp>
      <p:sp>
        <p:nvSpPr>
          <p:cNvPr id="4" name="Text 2"/>
          <p:cNvSpPr txBox="1"/>
          <p:nvPr/>
        </p:nvSpPr>
        <p:spPr>
          <a:xfrm>
            <a:off x="1143000" y="365760"/>
            <a:ext cx="10424160" cy="457200"/>
          </a:xfrm>
          <a:prstGeom prst="rect">
            <a:avLst/>
          </a:prstGeom>
          <a:noFill/>
          <a:ln/>
        </p:spPr>
        <p:txBody>
          <a:bodyPr wrap="square" lIns="0" tIns="0" rIns="0" bIns="0" rtlCol="0" anchor="ctr"/>
          <a:lstStyle/>
          <a:p>
            <a:pPr marL="0" indent="0">
              <a:buNone/>
            </a:pPr>
            <a:r>
              <a:rPr lang="en-US" sz="1200" b="1" kern="0" spc="300" dirty="0">
                <a:solidFill>
                  <a:srgbClr val="1E2761"/>
                </a:solidFill>
                <a:latin typeface="Calibri" pitchFamily="34" charset="0"/>
                <a:ea typeface="Calibri" pitchFamily="34" charset="-122"/>
                <a:cs typeface="Calibri" pitchFamily="34" charset="-120"/>
              </a:rPr>
              <a:t>TRAP  ·  OPEN PUBLIC MEETINGS ACT</a:t>
            </a:r>
            <a:endParaRPr lang="en-US" sz="1200" dirty="0"/>
          </a:p>
        </p:txBody>
      </p:sp>
      <p:sp>
        <p:nvSpPr>
          <p:cNvPr id="5" name="Text 3"/>
          <p:cNvSpPr txBox="1"/>
          <p:nvPr/>
        </p:nvSpPr>
        <p:spPr>
          <a:xfrm>
            <a:off x="548640" y="960120"/>
            <a:ext cx="11064240" cy="777240"/>
          </a:xfrm>
          <a:prstGeom prst="rect">
            <a:avLst/>
          </a:prstGeom>
          <a:noFill/>
          <a:ln/>
        </p:spPr>
        <p:txBody>
          <a:bodyPr wrap="square" lIns="0" tIns="0" rIns="0" bIns="0" rtlCol="0" anchor="ctr"/>
          <a:lstStyle/>
          <a:p>
            <a:pPr marL="0" indent="0">
              <a:buNone/>
            </a:pPr>
            <a:r>
              <a:rPr lang="en-US" sz="3800" b="1" dirty="0">
                <a:solidFill>
                  <a:srgbClr val="1E2761"/>
                </a:solidFill>
                <a:latin typeface="Cambria" pitchFamily="34" charset="0"/>
                <a:ea typeface="Cambria" pitchFamily="34" charset="-122"/>
                <a:cs typeface="Cambria" pitchFamily="34" charset="-120"/>
              </a:rPr>
              <a:t>The walking quorum</a:t>
            </a:r>
            <a:endParaRPr lang="en-US" sz="3800" dirty="0"/>
          </a:p>
        </p:txBody>
      </p:sp>
      <p:sp>
        <p:nvSpPr>
          <p:cNvPr id="6" name="Text 4"/>
          <p:cNvSpPr txBox="1"/>
          <p:nvPr/>
        </p:nvSpPr>
        <p:spPr>
          <a:xfrm>
            <a:off x="548640" y="1737360"/>
            <a:ext cx="11064240" cy="365760"/>
          </a:xfrm>
          <a:prstGeom prst="rect">
            <a:avLst/>
          </a:prstGeom>
          <a:noFill/>
          <a:ln/>
        </p:spPr>
        <p:txBody>
          <a:bodyPr wrap="square" lIns="0" tIns="0" rIns="0" bIns="0" rtlCol="0" anchor="ctr"/>
          <a:lstStyle/>
          <a:p>
            <a:pPr marL="0" indent="0">
              <a:buNone/>
            </a:pPr>
            <a:r>
              <a:rPr lang="en-US" sz="1500" i="1" dirty="0">
                <a:solidFill>
                  <a:srgbClr val="6B7280"/>
                </a:solidFill>
                <a:latin typeface="Calibri" pitchFamily="34" charset="0"/>
                <a:ea typeface="Calibri" pitchFamily="34" charset="-122"/>
                <a:cs typeface="Calibri" pitchFamily="34" charset="-120"/>
              </a:rPr>
              <a:t>RCW 42.30  ·  Enforcement is personal, not institutional</a:t>
            </a:r>
            <a:endParaRPr lang="en-US" sz="1500" dirty="0"/>
          </a:p>
        </p:txBody>
      </p:sp>
      <p:sp>
        <p:nvSpPr>
          <p:cNvPr id="7" name="Text 5"/>
          <p:cNvSpPr txBox="1"/>
          <p:nvPr/>
        </p:nvSpPr>
        <p:spPr>
          <a:xfrm>
            <a:off x="548640" y="2194560"/>
            <a:ext cx="548640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WHAT'S CHANGED</a:t>
            </a:r>
            <a:endParaRPr lang="en-US" sz="1200" dirty="0"/>
          </a:p>
        </p:txBody>
      </p:sp>
      <p:sp>
        <p:nvSpPr>
          <p:cNvPr id="8" name="Text 6"/>
          <p:cNvSpPr txBox="1"/>
          <p:nvPr/>
        </p:nvSpPr>
        <p:spPr>
          <a:xfrm>
            <a:off x="548640" y="2560320"/>
            <a:ext cx="5486400" cy="329184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Text threads and group chats among three or more commissioners are the modern "serial meeting." Courts and the AG treat them as a quorum discussion whether or not you meant to deliberate.</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Executive session written notice is being audited more closely — cite the specific RCW 42.30.110 subsection, not "personnel."</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Signal, Snapchat, and auto-deleting apps do not eliminate the record — they just make you the one holding the bag when it's requested.</a:t>
            </a:r>
            <a:endParaRPr lang="en-US" sz="1400" dirty="0"/>
          </a:p>
        </p:txBody>
      </p:sp>
      <p:sp>
        <p:nvSpPr>
          <p:cNvPr id="9" name="Text 7"/>
          <p:cNvSpPr txBox="1"/>
          <p:nvPr/>
        </p:nvSpPr>
        <p:spPr>
          <a:xfrm>
            <a:off x="6400800" y="2194560"/>
            <a:ext cx="530352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WHAT TO CHECK</a:t>
            </a:r>
            <a:endParaRPr lang="en-US" sz="1200" dirty="0"/>
          </a:p>
        </p:txBody>
      </p:sp>
      <p:sp>
        <p:nvSpPr>
          <p:cNvPr id="10" name="Text 8"/>
          <p:cNvSpPr txBox="1"/>
          <p:nvPr/>
        </p:nvSpPr>
        <p:spPr>
          <a:xfrm>
            <a:off x="6400800" y="2560320"/>
            <a:ext cx="5303520" cy="329184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No group text among 3+ commissioners about district business. Ever.</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Every exec session gets a written motion citing the statutory basis, an announced return time, and a recorded return to open.</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Annual OPMA training documented in minutes (required by RCW 42.30.205).</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Personal-device policy that assumes discoverability.</a:t>
            </a:r>
            <a:endParaRPr lang="en-US" sz="1400" dirty="0"/>
          </a:p>
        </p:txBody>
      </p:sp>
      <p:sp>
        <p:nvSpPr>
          <p:cNvPr id="11" name="Shape 9"/>
          <p:cNvSpPr/>
          <p:nvPr/>
        </p:nvSpPr>
        <p:spPr>
          <a:xfrm>
            <a:off x="548640" y="5943600"/>
            <a:ext cx="11064240" cy="502920"/>
          </a:xfrm>
          <a:prstGeom prst="rect">
            <a:avLst/>
          </a:prstGeom>
          <a:solidFill>
            <a:srgbClr val="F3F4F6"/>
          </a:solidFill>
          <a:ln w="12700">
            <a:solidFill>
              <a:srgbClr val="F3F4F6"/>
            </a:solidFill>
            <a:prstDash val="solid"/>
          </a:ln>
        </p:spPr>
        <p:txBody>
          <a:bodyPr/>
          <a:lstStyle/>
          <a:p>
            <a:endParaRPr lang="en-US"/>
          </a:p>
        </p:txBody>
      </p:sp>
      <p:sp>
        <p:nvSpPr>
          <p:cNvPr id="12" name="Text 10"/>
          <p:cNvSpPr txBox="1"/>
          <p:nvPr/>
        </p:nvSpPr>
        <p:spPr>
          <a:xfrm>
            <a:off x="731520" y="5943600"/>
            <a:ext cx="10881360" cy="502920"/>
          </a:xfrm>
          <a:prstGeom prst="rect">
            <a:avLst/>
          </a:prstGeom>
          <a:noFill/>
          <a:ln/>
        </p:spPr>
        <p:txBody>
          <a:bodyPr wrap="square" lIns="0" tIns="0" rIns="0" bIns="0" rtlCol="0" anchor="ctr"/>
          <a:lstStyle/>
          <a:p>
            <a:pPr marL="0" indent="0">
              <a:buNone/>
            </a:pPr>
            <a:r>
              <a:rPr lang="en-US" sz="1200" b="1" dirty="0">
                <a:solidFill>
                  <a:srgbClr val="1E2761"/>
                </a:solidFill>
                <a:latin typeface="Calibri" pitchFamily="34" charset="0"/>
                <a:ea typeface="Calibri" pitchFamily="34" charset="-122"/>
                <a:cs typeface="Calibri" pitchFamily="34" charset="-120"/>
              </a:rPr>
              <a:t>PERSONAL EXPOSURE:  </a:t>
            </a:r>
            <a:r>
              <a:rPr lang="en-US" sz="1200" dirty="0">
                <a:solidFill>
                  <a:srgbClr val="2A2A2A"/>
                </a:solidFill>
                <a:latin typeface="Calibri" pitchFamily="34" charset="0"/>
                <a:ea typeface="Calibri" pitchFamily="34" charset="-122"/>
                <a:cs typeface="Calibri" pitchFamily="34" charset="-120"/>
              </a:rPr>
              <a:t>$500 civil penalty per knowing violation; $1,000 for a repeat violation; plaintiff attorney fees on top. Paid by the commissioner, not the district.</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48640" y="365760"/>
            <a:ext cx="457200" cy="457200"/>
          </a:xfrm>
          <a:prstGeom prst="ellipse">
            <a:avLst/>
          </a:prstGeom>
          <a:solidFill>
            <a:srgbClr val="1E2761"/>
          </a:solidFill>
          <a:ln w="12700">
            <a:solidFill>
              <a:srgbClr val="1E2761"/>
            </a:solidFill>
            <a:prstDash val="solid"/>
          </a:ln>
        </p:spPr>
        <p:txBody>
          <a:bodyPr/>
          <a:lstStyle/>
          <a:p>
            <a:endParaRPr lang="en-US"/>
          </a:p>
        </p:txBody>
      </p:sp>
      <p:sp>
        <p:nvSpPr>
          <p:cNvPr id="3" name="Text 1"/>
          <p:cNvSpPr txBox="1"/>
          <p:nvPr/>
        </p:nvSpPr>
        <p:spPr>
          <a:xfrm>
            <a:off x="548640" y="36576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2</a:t>
            </a:r>
            <a:endParaRPr lang="en-US" sz="1800" dirty="0"/>
          </a:p>
        </p:txBody>
      </p:sp>
      <p:sp>
        <p:nvSpPr>
          <p:cNvPr id="4" name="Text 2"/>
          <p:cNvSpPr txBox="1"/>
          <p:nvPr/>
        </p:nvSpPr>
        <p:spPr>
          <a:xfrm>
            <a:off x="1143000" y="365760"/>
            <a:ext cx="10424160" cy="457200"/>
          </a:xfrm>
          <a:prstGeom prst="rect">
            <a:avLst/>
          </a:prstGeom>
          <a:noFill/>
          <a:ln/>
        </p:spPr>
        <p:txBody>
          <a:bodyPr wrap="square" lIns="0" tIns="0" rIns="0" bIns="0" rtlCol="0" anchor="ctr"/>
          <a:lstStyle/>
          <a:p>
            <a:pPr marL="0" indent="0">
              <a:buNone/>
            </a:pPr>
            <a:r>
              <a:rPr lang="en-US" sz="1200" b="1" kern="0" spc="300" dirty="0">
                <a:solidFill>
                  <a:srgbClr val="1E2761"/>
                </a:solidFill>
                <a:latin typeface="Calibri" pitchFamily="34" charset="0"/>
                <a:ea typeface="Calibri" pitchFamily="34" charset="-122"/>
                <a:cs typeface="Calibri" pitchFamily="34" charset="-120"/>
              </a:rPr>
              <a:t>TRAP  ·  PUBLIC RECORDS ACT</a:t>
            </a:r>
            <a:endParaRPr lang="en-US" sz="1200" dirty="0"/>
          </a:p>
        </p:txBody>
      </p:sp>
      <p:sp>
        <p:nvSpPr>
          <p:cNvPr id="5" name="Text 3"/>
          <p:cNvSpPr txBox="1"/>
          <p:nvPr/>
        </p:nvSpPr>
        <p:spPr>
          <a:xfrm>
            <a:off x="548640" y="960120"/>
            <a:ext cx="11064240" cy="777240"/>
          </a:xfrm>
          <a:prstGeom prst="rect">
            <a:avLst/>
          </a:prstGeom>
          <a:noFill/>
          <a:ln/>
        </p:spPr>
        <p:txBody>
          <a:bodyPr wrap="square" lIns="0" tIns="0" rIns="0" bIns="0" rtlCol="0" anchor="ctr"/>
          <a:lstStyle/>
          <a:p>
            <a:pPr marL="0" indent="0">
              <a:buNone/>
            </a:pPr>
            <a:r>
              <a:rPr lang="en-US" sz="3800" b="1" dirty="0">
                <a:solidFill>
                  <a:srgbClr val="1E2761"/>
                </a:solidFill>
                <a:latin typeface="Cambria" pitchFamily="34" charset="0"/>
                <a:ea typeface="Cambria" pitchFamily="34" charset="-122"/>
                <a:cs typeface="Cambria" pitchFamily="34" charset="-120"/>
              </a:rPr>
              <a:t>Personal devices are not personal</a:t>
            </a:r>
            <a:endParaRPr lang="en-US" sz="3800" dirty="0"/>
          </a:p>
        </p:txBody>
      </p:sp>
      <p:sp>
        <p:nvSpPr>
          <p:cNvPr id="6" name="Text 4"/>
          <p:cNvSpPr txBox="1"/>
          <p:nvPr/>
        </p:nvSpPr>
        <p:spPr>
          <a:xfrm>
            <a:off x="548640" y="1737360"/>
            <a:ext cx="11064240" cy="365760"/>
          </a:xfrm>
          <a:prstGeom prst="rect">
            <a:avLst/>
          </a:prstGeom>
          <a:noFill/>
          <a:ln/>
        </p:spPr>
        <p:txBody>
          <a:bodyPr wrap="square" lIns="0" tIns="0" rIns="0" bIns="0" rtlCol="0" anchor="ctr"/>
          <a:lstStyle/>
          <a:p>
            <a:pPr marL="0" indent="0">
              <a:buNone/>
            </a:pPr>
            <a:r>
              <a:rPr lang="en-US" sz="1500" i="1" dirty="0">
                <a:solidFill>
                  <a:srgbClr val="6B7280"/>
                </a:solidFill>
                <a:latin typeface="Calibri" pitchFamily="34" charset="0"/>
                <a:ea typeface="Calibri" pitchFamily="34" charset="-122"/>
                <a:cs typeface="Calibri" pitchFamily="34" charset="-120"/>
              </a:rPr>
              <a:t>RCW 42.56  ·  Nissen v. Pierce County still governs</a:t>
            </a:r>
            <a:endParaRPr lang="en-US" sz="1500" dirty="0"/>
          </a:p>
        </p:txBody>
      </p:sp>
      <p:sp>
        <p:nvSpPr>
          <p:cNvPr id="7" name="Text 5"/>
          <p:cNvSpPr txBox="1"/>
          <p:nvPr/>
        </p:nvSpPr>
        <p:spPr>
          <a:xfrm>
            <a:off x="548640" y="2194560"/>
            <a:ext cx="548640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THE RULE</a:t>
            </a:r>
            <a:endParaRPr lang="en-US" sz="1200" dirty="0"/>
          </a:p>
        </p:txBody>
      </p:sp>
      <p:sp>
        <p:nvSpPr>
          <p:cNvPr id="8" name="Text 6"/>
          <p:cNvSpPr txBox="1"/>
          <p:nvPr/>
        </p:nvSpPr>
        <p:spPr>
          <a:xfrm>
            <a:off x="548640" y="2560320"/>
            <a:ext cx="5486400" cy="329184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Any writing about district business is a public record — regardless of device, account, or app.</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Under Nissen, when a request comes in, commissioners must search their own personal devices and accounts and produce responsive records.</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Retention: most correspondence is a minimum 2-year record; policy and governance records much longer. The State Archivist's schedule controls.</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Deleting to avoid disclosure is a separate violation — and criminal in the worst cases.</a:t>
            </a:r>
            <a:endParaRPr lang="en-US" sz="1400" dirty="0"/>
          </a:p>
        </p:txBody>
      </p:sp>
      <p:sp>
        <p:nvSpPr>
          <p:cNvPr id="9" name="Text 7"/>
          <p:cNvSpPr txBox="1"/>
          <p:nvPr/>
        </p:nvSpPr>
        <p:spPr>
          <a:xfrm>
            <a:off x="6400800" y="2194560"/>
            <a:ext cx="530352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WHAT TO CHECK</a:t>
            </a:r>
            <a:endParaRPr lang="en-US" sz="1200" dirty="0"/>
          </a:p>
        </p:txBody>
      </p:sp>
      <p:sp>
        <p:nvSpPr>
          <p:cNvPr id="10" name="Text 8"/>
          <p:cNvSpPr txBox="1"/>
          <p:nvPr/>
        </p:nvSpPr>
        <p:spPr>
          <a:xfrm>
            <a:off x="6400800" y="2560320"/>
            <a:ext cx="5303520" cy="329184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District-issued email for district business; forward any stray personal-account items back to the record.</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A named Public Records Officer, trained, with a backup.</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Written PRA policy and a log of every request and its disposition.</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Litigation-hold protocol: when a claim or PDR arrives, retention overrides destruction.</a:t>
            </a:r>
            <a:endParaRPr lang="en-US" sz="1400" dirty="0"/>
          </a:p>
        </p:txBody>
      </p:sp>
      <p:sp>
        <p:nvSpPr>
          <p:cNvPr id="11" name="Shape 9"/>
          <p:cNvSpPr/>
          <p:nvPr/>
        </p:nvSpPr>
        <p:spPr>
          <a:xfrm>
            <a:off x="548640" y="5943600"/>
            <a:ext cx="11064240" cy="502920"/>
          </a:xfrm>
          <a:prstGeom prst="rect">
            <a:avLst/>
          </a:prstGeom>
          <a:solidFill>
            <a:srgbClr val="F3F4F6"/>
          </a:solidFill>
          <a:ln w="12700">
            <a:solidFill>
              <a:srgbClr val="F3F4F6"/>
            </a:solidFill>
            <a:prstDash val="solid"/>
          </a:ln>
        </p:spPr>
        <p:txBody>
          <a:bodyPr/>
          <a:lstStyle/>
          <a:p>
            <a:endParaRPr lang="en-US"/>
          </a:p>
        </p:txBody>
      </p:sp>
      <p:sp>
        <p:nvSpPr>
          <p:cNvPr id="12" name="Text 10"/>
          <p:cNvSpPr txBox="1"/>
          <p:nvPr/>
        </p:nvSpPr>
        <p:spPr>
          <a:xfrm>
            <a:off x="731520" y="5943600"/>
            <a:ext cx="10881360" cy="502920"/>
          </a:xfrm>
          <a:prstGeom prst="rect">
            <a:avLst/>
          </a:prstGeom>
          <a:noFill/>
          <a:ln/>
        </p:spPr>
        <p:txBody>
          <a:bodyPr wrap="square" lIns="0" tIns="0" rIns="0" bIns="0" rtlCol="0" anchor="ctr"/>
          <a:lstStyle/>
          <a:p>
            <a:pPr marL="0" indent="0">
              <a:buNone/>
            </a:pPr>
            <a:r>
              <a:rPr lang="en-US" sz="1200" b="1" dirty="0">
                <a:solidFill>
                  <a:srgbClr val="1E2761"/>
                </a:solidFill>
                <a:latin typeface="Calibri" pitchFamily="34" charset="0"/>
                <a:ea typeface="Calibri" pitchFamily="34" charset="-122"/>
                <a:cs typeface="Calibri" pitchFamily="34" charset="-120"/>
              </a:rPr>
              <a:t>DISTRICT EXPOSURE:  </a:t>
            </a:r>
            <a:r>
              <a:rPr lang="en-US" sz="1200" dirty="0">
                <a:solidFill>
                  <a:srgbClr val="2A2A2A"/>
                </a:solidFill>
                <a:latin typeface="Calibri" pitchFamily="34" charset="0"/>
                <a:ea typeface="Calibri" pitchFamily="34" charset="-122"/>
                <a:cs typeface="Calibri" pitchFamily="34" charset="-120"/>
              </a:rPr>
              <a:t>$5 to $100 per record, per day of delay, plus attorney fees. A single mishandled request routinely settles in the tens of thousands.</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48640" y="365760"/>
            <a:ext cx="457200" cy="457200"/>
          </a:xfrm>
          <a:prstGeom prst="ellipse">
            <a:avLst/>
          </a:prstGeom>
          <a:solidFill>
            <a:srgbClr val="1E2761"/>
          </a:solidFill>
          <a:ln w="12700">
            <a:solidFill>
              <a:srgbClr val="1E2761"/>
            </a:solidFill>
            <a:prstDash val="solid"/>
          </a:ln>
        </p:spPr>
        <p:txBody>
          <a:bodyPr/>
          <a:lstStyle/>
          <a:p>
            <a:endParaRPr lang="en-US"/>
          </a:p>
        </p:txBody>
      </p:sp>
      <p:sp>
        <p:nvSpPr>
          <p:cNvPr id="3" name="Text 1"/>
          <p:cNvSpPr txBox="1"/>
          <p:nvPr/>
        </p:nvSpPr>
        <p:spPr>
          <a:xfrm>
            <a:off x="548640" y="36576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3</a:t>
            </a:r>
            <a:endParaRPr lang="en-US" sz="1800" dirty="0"/>
          </a:p>
        </p:txBody>
      </p:sp>
      <p:sp>
        <p:nvSpPr>
          <p:cNvPr id="4" name="Text 2"/>
          <p:cNvSpPr txBox="1"/>
          <p:nvPr/>
        </p:nvSpPr>
        <p:spPr>
          <a:xfrm>
            <a:off x="1143000" y="365760"/>
            <a:ext cx="10424160" cy="457200"/>
          </a:xfrm>
          <a:prstGeom prst="rect">
            <a:avLst/>
          </a:prstGeom>
          <a:noFill/>
          <a:ln/>
        </p:spPr>
        <p:txBody>
          <a:bodyPr wrap="square" lIns="0" tIns="0" rIns="0" bIns="0" rtlCol="0" anchor="ctr"/>
          <a:lstStyle/>
          <a:p>
            <a:pPr marL="0" indent="0">
              <a:buNone/>
            </a:pPr>
            <a:r>
              <a:rPr lang="en-US" sz="1200" b="1" kern="0" spc="300" dirty="0">
                <a:solidFill>
                  <a:srgbClr val="1E2761"/>
                </a:solidFill>
                <a:latin typeface="Calibri" pitchFamily="34" charset="0"/>
                <a:ea typeface="Calibri" pitchFamily="34" charset="-122"/>
                <a:cs typeface="Calibri" pitchFamily="34" charset="-120"/>
              </a:rPr>
              <a:t>TRAP  ·  F-1 FILINGS AND THE PDC</a:t>
            </a:r>
            <a:endParaRPr lang="en-US" sz="1200" dirty="0"/>
          </a:p>
        </p:txBody>
      </p:sp>
      <p:sp>
        <p:nvSpPr>
          <p:cNvPr id="5" name="Text 3"/>
          <p:cNvSpPr txBox="1"/>
          <p:nvPr/>
        </p:nvSpPr>
        <p:spPr>
          <a:xfrm>
            <a:off x="548640" y="960120"/>
            <a:ext cx="11064240" cy="777240"/>
          </a:xfrm>
          <a:prstGeom prst="rect">
            <a:avLst/>
          </a:prstGeom>
          <a:noFill/>
          <a:ln/>
        </p:spPr>
        <p:txBody>
          <a:bodyPr wrap="square" lIns="0" tIns="0" rIns="0" bIns="0" rtlCol="0" anchor="ctr"/>
          <a:lstStyle/>
          <a:p>
            <a:pPr marL="0" indent="0">
              <a:buNone/>
            </a:pPr>
            <a:r>
              <a:rPr lang="en-US" sz="3800" b="1" dirty="0">
                <a:solidFill>
                  <a:srgbClr val="1E2761"/>
                </a:solidFill>
                <a:latin typeface="Cambria" pitchFamily="34" charset="0"/>
                <a:ea typeface="Cambria" pitchFamily="34" charset="-122"/>
                <a:cs typeface="Cambria" pitchFamily="34" charset="-120"/>
              </a:rPr>
              <a:t>The paperwork that ends careers</a:t>
            </a:r>
            <a:endParaRPr lang="en-US" sz="3800" dirty="0"/>
          </a:p>
        </p:txBody>
      </p:sp>
      <p:sp>
        <p:nvSpPr>
          <p:cNvPr id="6" name="Text 4"/>
          <p:cNvSpPr txBox="1"/>
          <p:nvPr/>
        </p:nvSpPr>
        <p:spPr>
          <a:xfrm>
            <a:off x="548640" y="1737360"/>
            <a:ext cx="11064240" cy="365760"/>
          </a:xfrm>
          <a:prstGeom prst="rect">
            <a:avLst/>
          </a:prstGeom>
          <a:noFill/>
          <a:ln/>
        </p:spPr>
        <p:txBody>
          <a:bodyPr wrap="square" lIns="0" tIns="0" rIns="0" bIns="0" rtlCol="0" anchor="ctr"/>
          <a:lstStyle/>
          <a:p>
            <a:pPr marL="0" indent="0">
              <a:buNone/>
            </a:pPr>
            <a:r>
              <a:rPr lang="en-US" sz="1500" i="1" dirty="0">
                <a:solidFill>
                  <a:srgbClr val="6B7280"/>
                </a:solidFill>
                <a:latin typeface="Calibri" pitchFamily="34" charset="0"/>
                <a:ea typeface="Calibri" pitchFamily="34" charset="-122"/>
                <a:cs typeface="Calibri" pitchFamily="34" charset="-120"/>
              </a:rPr>
              <a:t>Personal Financial Affairs Statement  ·  Due annually on April 15</a:t>
            </a:r>
            <a:endParaRPr lang="en-US" sz="1500" dirty="0"/>
          </a:p>
        </p:txBody>
      </p:sp>
      <p:sp>
        <p:nvSpPr>
          <p:cNvPr id="7" name="Shape 5"/>
          <p:cNvSpPr/>
          <p:nvPr/>
        </p:nvSpPr>
        <p:spPr>
          <a:xfrm>
            <a:off x="548640" y="2194560"/>
            <a:ext cx="5486400" cy="3657600"/>
          </a:xfrm>
          <a:prstGeom prst="rect">
            <a:avLst/>
          </a:prstGeom>
          <a:solidFill>
            <a:srgbClr val="1E2761"/>
          </a:solidFill>
          <a:ln w="12700">
            <a:solidFill>
              <a:srgbClr val="1E2761"/>
            </a:solidFill>
            <a:prstDash val="solid"/>
          </a:ln>
        </p:spPr>
        <p:txBody>
          <a:bodyPr/>
          <a:lstStyle/>
          <a:p>
            <a:endParaRPr lang="en-US"/>
          </a:p>
        </p:txBody>
      </p:sp>
      <p:sp>
        <p:nvSpPr>
          <p:cNvPr id="8" name="Text 6"/>
          <p:cNvSpPr txBox="1"/>
          <p:nvPr/>
        </p:nvSpPr>
        <p:spPr>
          <a:xfrm>
            <a:off x="822960" y="2377440"/>
            <a:ext cx="4937760" cy="320040"/>
          </a:xfrm>
          <a:prstGeom prst="rect">
            <a:avLst/>
          </a:prstGeom>
          <a:noFill/>
          <a:ln/>
        </p:spPr>
        <p:txBody>
          <a:bodyPr wrap="square" lIns="0" tIns="0" rIns="0" bIns="0" rtlCol="0" anchor="ctr"/>
          <a:lstStyle/>
          <a:p>
            <a:pPr marL="0" indent="0">
              <a:buNone/>
            </a:pPr>
            <a:r>
              <a:rPr lang="en-US" sz="1100" b="1" kern="0" spc="200" dirty="0">
                <a:solidFill>
                  <a:srgbClr val="C89B3C"/>
                </a:solidFill>
                <a:latin typeface="Calibri" pitchFamily="34" charset="0"/>
                <a:ea typeface="Calibri" pitchFamily="34" charset="-122"/>
                <a:cs typeface="Calibri" pitchFamily="34" charset="-120"/>
              </a:rPr>
              <a:t>RECENT CASE  ·  JULY 2026</a:t>
            </a:r>
            <a:endParaRPr lang="en-US" sz="1100" dirty="0"/>
          </a:p>
        </p:txBody>
      </p:sp>
      <p:sp>
        <p:nvSpPr>
          <p:cNvPr id="9" name="Text 7"/>
          <p:cNvSpPr txBox="1"/>
          <p:nvPr/>
        </p:nvSpPr>
        <p:spPr>
          <a:xfrm>
            <a:off x="822960" y="2743200"/>
            <a:ext cx="4937760" cy="457200"/>
          </a:xfrm>
          <a:prstGeom prst="rect">
            <a:avLst/>
          </a:prstGeom>
          <a:noFill/>
          <a:ln/>
        </p:spPr>
        <p:txBody>
          <a:bodyPr wrap="square" lIns="0" tIns="0" rIns="0" bIns="0" rtlCol="0" anchor="ctr"/>
          <a:lstStyle/>
          <a:p>
            <a:pPr marL="0" indent="0">
              <a:buNone/>
            </a:pPr>
            <a:r>
              <a:rPr lang="en-US" sz="2000" b="1" dirty="0">
                <a:solidFill>
                  <a:srgbClr val="FFFFFF"/>
                </a:solidFill>
                <a:latin typeface="Cambria" pitchFamily="34" charset="0"/>
                <a:ea typeface="Cambria" pitchFamily="34" charset="-122"/>
                <a:cs typeface="Cambria" pitchFamily="34" charset="-120"/>
              </a:rPr>
              <a:t>West Thurston RFA Commissioner</a:t>
            </a:r>
            <a:endParaRPr lang="en-US" sz="2000" dirty="0"/>
          </a:p>
        </p:txBody>
      </p:sp>
      <p:sp>
        <p:nvSpPr>
          <p:cNvPr id="10" name="Text 8"/>
          <p:cNvSpPr txBox="1"/>
          <p:nvPr/>
        </p:nvSpPr>
        <p:spPr>
          <a:xfrm>
            <a:off x="822960" y="3291840"/>
            <a:ext cx="4937760" cy="2377440"/>
          </a:xfrm>
          <a:prstGeom prst="rect">
            <a:avLst/>
          </a:prstGeom>
          <a:noFill/>
          <a:ln/>
        </p:spPr>
        <p:txBody>
          <a:bodyPr wrap="square" lIns="0" tIns="0" rIns="0" bIns="0" rtlCol="0" anchor="t"/>
          <a:lstStyle/>
          <a:p>
            <a:pPr marL="0" indent="0">
              <a:spcAft>
                <a:spcPts val="600"/>
              </a:spcAft>
              <a:buNone/>
            </a:pPr>
            <a:r>
              <a:rPr lang="en-US" sz="1400" b="1" dirty="0">
                <a:solidFill>
                  <a:srgbClr val="C89B3C"/>
                </a:solidFill>
                <a:latin typeface="Calibri" pitchFamily="34" charset="0"/>
                <a:ea typeface="Calibri" pitchFamily="34" charset="-122"/>
                <a:cs typeface="Calibri" pitchFamily="34" charset="-120"/>
              </a:rPr>
              <a:t>2024:  </a:t>
            </a:r>
            <a:r>
              <a:rPr lang="en-US" sz="1400" dirty="0">
                <a:solidFill>
                  <a:srgbClr val="CADCFC"/>
                </a:solidFill>
                <a:latin typeface="Calibri" pitchFamily="34" charset="0"/>
                <a:ea typeface="Calibri" pitchFamily="34" charset="-122"/>
                <a:cs typeface="Calibri" pitchFamily="34" charset="-120"/>
              </a:rPr>
              <a:t>Fined $250 for failing to file as a candidate. Unpaid.</a:t>
            </a:r>
            <a:endParaRPr lang="en-US" sz="1400" dirty="0"/>
          </a:p>
          <a:p>
            <a:pPr marL="0" indent="0">
              <a:spcAft>
                <a:spcPts val="600"/>
              </a:spcAft>
              <a:buNone/>
            </a:pPr>
            <a:r>
              <a:rPr lang="en-US" sz="1400" b="1" dirty="0">
                <a:solidFill>
                  <a:srgbClr val="C89B3C"/>
                </a:solidFill>
                <a:latin typeface="Calibri" pitchFamily="34" charset="0"/>
                <a:ea typeface="Calibri" pitchFamily="34" charset="-122"/>
                <a:cs typeface="Calibri" pitchFamily="34" charset="-120"/>
              </a:rPr>
              <a:t>2025:  </a:t>
            </a:r>
            <a:r>
              <a:rPr lang="en-US" sz="1400" dirty="0">
                <a:solidFill>
                  <a:srgbClr val="CADCFC"/>
                </a:solidFill>
                <a:latin typeface="Calibri" pitchFamily="34" charset="0"/>
                <a:ea typeface="Calibri" pitchFamily="34" charset="-122"/>
                <a:cs typeface="Calibri" pitchFamily="34" charset="-120"/>
              </a:rPr>
              <a:t>Fined $800 for failing to file as a commissioner. Unpaid.</a:t>
            </a:r>
            <a:endParaRPr lang="en-US" sz="1400" dirty="0"/>
          </a:p>
          <a:p>
            <a:pPr marL="0" indent="0">
              <a:spcAft>
                <a:spcPts val="600"/>
              </a:spcAft>
              <a:buNone/>
            </a:pPr>
            <a:r>
              <a:rPr lang="en-US" sz="1400" b="1" dirty="0">
                <a:solidFill>
                  <a:srgbClr val="C89B3C"/>
                </a:solidFill>
                <a:latin typeface="Calibri" pitchFamily="34" charset="0"/>
                <a:ea typeface="Calibri" pitchFamily="34" charset="-122"/>
                <a:cs typeface="Calibri" pitchFamily="34" charset="-120"/>
              </a:rPr>
              <a:t>2026:  </a:t>
            </a:r>
            <a:r>
              <a:rPr lang="en-US" sz="1400" dirty="0">
                <a:solidFill>
                  <a:srgbClr val="CADCFC"/>
                </a:solidFill>
                <a:latin typeface="Calibri" pitchFamily="34" charset="0"/>
                <a:ea typeface="Calibri" pitchFamily="34" charset="-122"/>
                <a:cs typeface="Calibri" pitchFamily="34" charset="-120"/>
              </a:rPr>
              <a:t>Fined $3,000 (with $1,500 suspended if he cures within 30 days). Same commissioner. Third violation.</a:t>
            </a:r>
            <a:endParaRPr lang="en-US" sz="1400" dirty="0"/>
          </a:p>
        </p:txBody>
      </p:sp>
      <p:sp>
        <p:nvSpPr>
          <p:cNvPr id="11" name="Text 9"/>
          <p:cNvSpPr txBox="1"/>
          <p:nvPr/>
        </p:nvSpPr>
        <p:spPr>
          <a:xfrm>
            <a:off x="6400800" y="2194560"/>
            <a:ext cx="530352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WHAT F-1 REQUIRES</a:t>
            </a:r>
            <a:endParaRPr lang="en-US" sz="1200" dirty="0"/>
          </a:p>
        </p:txBody>
      </p:sp>
      <p:sp>
        <p:nvSpPr>
          <p:cNvPr id="12" name="Text 10"/>
          <p:cNvSpPr txBox="1"/>
          <p:nvPr/>
        </p:nvSpPr>
        <p:spPr>
          <a:xfrm>
            <a:off x="6400800" y="2560320"/>
            <a:ext cx="5303520" cy="274320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Sources of income over $12,000</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Real estate held, and any interest above 10% in a business entity</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Creditors owed over $12,000</a:t>
            </a:r>
            <a:endParaRPr lang="en-US" sz="1400" dirty="0"/>
          </a:p>
          <a:p>
            <a:pPr marL="342900" indent="-342900">
              <a:spcAft>
                <a:spcPts val="800"/>
              </a:spcAft>
              <a:buSzPct val="100000"/>
              <a:buFontTx/>
              <a:buChar char="▪"/>
            </a:pPr>
            <a:r>
              <a:rPr lang="en-US" sz="1400" dirty="0">
                <a:solidFill>
                  <a:srgbClr val="2A2A2A"/>
                </a:solidFill>
                <a:latin typeface="Calibri" pitchFamily="34" charset="0"/>
                <a:ea typeface="Calibri" pitchFamily="34" charset="-122"/>
                <a:cs typeface="Calibri" pitchFamily="34" charset="-120"/>
              </a:rPr>
              <a:t>Gifts and honoraria over statutory thresholds (R</a:t>
            </a:r>
            <a:r>
              <a:rPr lang="en-US" sz="1400" dirty="0"/>
              <a:t>CW </a:t>
            </a:r>
            <a:r>
              <a:rPr lang="en-US" sz="1400" u="sng" dirty="0">
                <a:hlinkClick r:id="rId3">
                  <a:extLst>
                    <a:ext uri="{A12FA001-AC4F-418D-AE19-62706E023703}">
                      <ahyp:hlinkClr xmlns:ahyp="http://schemas.microsoft.com/office/drawing/2018/hyperlinkcolor" val="tx"/>
                    </a:ext>
                  </a:extLst>
                </a:hlinkClick>
              </a:rPr>
              <a:t>42.52.150</a:t>
            </a:r>
            <a:r>
              <a:rPr lang="en-US" sz="1400" u="sng" dirty="0"/>
              <a:t>, RCW 42.52.130)</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Business relationships with district vendors — the conflict question</a:t>
            </a:r>
            <a:endParaRPr lang="en-US" sz="1400" dirty="0"/>
          </a:p>
        </p:txBody>
      </p:sp>
      <p:sp>
        <p:nvSpPr>
          <p:cNvPr id="13" name="Text 11"/>
          <p:cNvSpPr txBox="1"/>
          <p:nvPr/>
        </p:nvSpPr>
        <p:spPr>
          <a:xfrm>
            <a:off x="6400800" y="5486400"/>
            <a:ext cx="5303520" cy="365760"/>
          </a:xfrm>
          <a:prstGeom prst="rect">
            <a:avLst/>
          </a:prstGeom>
          <a:noFill/>
          <a:ln/>
        </p:spPr>
        <p:txBody>
          <a:bodyPr wrap="square" lIns="0" tIns="0" rIns="0" bIns="0" rtlCol="0" anchor="ctr"/>
          <a:lstStyle/>
          <a:p>
            <a:pPr marL="0" indent="0">
              <a:buNone/>
            </a:pPr>
            <a:r>
              <a:rPr lang="en-US" sz="1300" b="1" i="1" dirty="0">
                <a:solidFill>
                  <a:srgbClr val="1E2761"/>
                </a:solidFill>
                <a:latin typeface="Calibri" pitchFamily="34" charset="0"/>
                <a:ea typeface="Calibri" pitchFamily="34" charset="-122"/>
                <a:cs typeface="Calibri" pitchFamily="34" charset="-120"/>
              </a:rPr>
              <a:t>The filing is on you personally. The district cannot cure it for you. April 1</a:t>
            </a:r>
            <a:r>
              <a:rPr lang="en-US" sz="1300" b="1" i="1" baseline="30000" dirty="0">
                <a:solidFill>
                  <a:srgbClr val="1E2761"/>
                </a:solidFill>
                <a:latin typeface="Calibri" pitchFamily="34" charset="0"/>
                <a:ea typeface="Calibri" pitchFamily="34" charset="-122"/>
                <a:cs typeface="Calibri" pitchFamily="34" charset="-120"/>
              </a:rPr>
              <a:t>st</a:t>
            </a:r>
            <a:r>
              <a:rPr lang="en-US" sz="1300" b="1" i="1" dirty="0">
                <a:solidFill>
                  <a:srgbClr val="1E2761"/>
                </a:solidFill>
                <a:latin typeface="Calibri" pitchFamily="34" charset="0"/>
                <a:ea typeface="Calibri" pitchFamily="34" charset="-122"/>
                <a:cs typeface="Calibri" pitchFamily="34" charset="-120"/>
              </a:rPr>
              <a:t> </a:t>
            </a:r>
            <a:endParaRPr lang="en-US" sz="1300" dirty="0"/>
          </a:p>
        </p:txBody>
      </p:sp>
      <p:sp>
        <p:nvSpPr>
          <p:cNvPr id="14" name="Shape 12"/>
          <p:cNvSpPr/>
          <p:nvPr/>
        </p:nvSpPr>
        <p:spPr>
          <a:xfrm>
            <a:off x="548640" y="5943600"/>
            <a:ext cx="11064240" cy="502920"/>
          </a:xfrm>
          <a:prstGeom prst="rect">
            <a:avLst/>
          </a:prstGeom>
          <a:solidFill>
            <a:srgbClr val="F3F4F6"/>
          </a:solidFill>
          <a:ln w="12700">
            <a:solidFill>
              <a:srgbClr val="F3F4F6"/>
            </a:solidFill>
            <a:prstDash val="solid"/>
          </a:ln>
        </p:spPr>
        <p:txBody>
          <a:bodyPr/>
          <a:lstStyle/>
          <a:p>
            <a:endParaRPr lang="en-US"/>
          </a:p>
        </p:txBody>
      </p:sp>
      <p:sp>
        <p:nvSpPr>
          <p:cNvPr id="15" name="Text 13"/>
          <p:cNvSpPr txBox="1"/>
          <p:nvPr/>
        </p:nvSpPr>
        <p:spPr>
          <a:xfrm>
            <a:off x="731520" y="5943600"/>
            <a:ext cx="10881360" cy="502920"/>
          </a:xfrm>
          <a:prstGeom prst="rect">
            <a:avLst/>
          </a:prstGeom>
          <a:noFill/>
          <a:ln/>
        </p:spPr>
        <p:txBody>
          <a:bodyPr wrap="square" lIns="0" tIns="0" rIns="0" bIns="0" rtlCol="0" anchor="ctr"/>
          <a:lstStyle/>
          <a:p>
            <a:pPr marL="0" indent="0">
              <a:buNone/>
            </a:pPr>
            <a:r>
              <a:rPr lang="en-US" sz="1200" b="1" dirty="0">
                <a:solidFill>
                  <a:srgbClr val="1E2761"/>
                </a:solidFill>
                <a:latin typeface="Calibri" pitchFamily="34" charset="0"/>
                <a:ea typeface="Calibri" pitchFamily="34" charset="-122"/>
                <a:cs typeface="Calibri" pitchFamily="34" charset="-120"/>
              </a:rPr>
              <a:t>PERSONAL EXPOSURE:  </a:t>
            </a:r>
            <a:r>
              <a:rPr lang="en-US" sz="1200" dirty="0">
                <a:solidFill>
                  <a:srgbClr val="2A2A2A"/>
                </a:solidFill>
                <a:latin typeface="Calibri" pitchFamily="34" charset="0"/>
                <a:ea typeface="Calibri" pitchFamily="34" charset="-122"/>
                <a:cs typeface="Calibri" pitchFamily="34" charset="-120"/>
              </a:rPr>
              <a:t>Escalating PDC fines, public findings on record, and potential disqualification. And it's searchable — every filing (and every failure) is on pdc.wa.gov.</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48640" y="365760"/>
            <a:ext cx="457200" cy="457200"/>
          </a:xfrm>
          <a:prstGeom prst="ellipse">
            <a:avLst/>
          </a:prstGeom>
          <a:solidFill>
            <a:srgbClr val="1E2761"/>
          </a:solidFill>
          <a:ln w="12700">
            <a:solidFill>
              <a:srgbClr val="1E2761"/>
            </a:solidFill>
            <a:prstDash val="solid"/>
          </a:ln>
        </p:spPr>
        <p:txBody>
          <a:bodyPr/>
          <a:lstStyle/>
          <a:p>
            <a:endParaRPr lang="en-US"/>
          </a:p>
        </p:txBody>
      </p:sp>
      <p:sp>
        <p:nvSpPr>
          <p:cNvPr id="3" name="Text 1"/>
          <p:cNvSpPr txBox="1"/>
          <p:nvPr/>
        </p:nvSpPr>
        <p:spPr>
          <a:xfrm>
            <a:off x="548640" y="36576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4</a:t>
            </a:r>
            <a:endParaRPr lang="en-US" sz="1800" dirty="0"/>
          </a:p>
        </p:txBody>
      </p:sp>
      <p:sp>
        <p:nvSpPr>
          <p:cNvPr id="4" name="Text 2"/>
          <p:cNvSpPr txBox="1"/>
          <p:nvPr/>
        </p:nvSpPr>
        <p:spPr>
          <a:xfrm>
            <a:off x="1143000" y="365760"/>
            <a:ext cx="10424160" cy="457200"/>
          </a:xfrm>
          <a:prstGeom prst="rect">
            <a:avLst/>
          </a:prstGeom>
          <a:noFill/>
          <a:ln/>
        </p:spPr>
        <p:txBody>
          <a:bodyPr wrap="square" lIns="0" tIns="0" rIns="0" bIns="0" rtlCol="0" anchor="ctr"/>
          <a:lstStyle/>
          <a:p>
            <a:pPr marL="0" indent="0">
              <a:buNone/>
            </a:pPr>
            <a:r>
              <a:rPr lang="en-US" sz="1200" b="1" kern="0" spc="300" dirty="0">
                <a:solidFill>
                  <a:srgbClr val="1E2761"/>
                </a:solidFill>
                <a:latin typeface="Calibri" pitchFamily="34" charset="0"/>
                <a:ea typeface="Calibri" pitchFamily="34" charset="-122"/>
                <a:cs typeface="Calibri" pitchFamily="34" charset="-120"/>
              </a:rPr>
              <a:t>TRAP  ·  CYBERSECURITY AND BREACH RESPONSE</a:t>
            </a:r>
            <a:endParaRPr lang="en-US" sz="1200" dirty="0"/>
          </a:p>
        </p:txBody>
      </p:sp>
      <p:sp>
        <p:nvSpPr>
          <p:cNvPr id="5" name="Text 3"/>
          <p:cNvSpPr txBox="1"/>
          <p:nvPr/>
        </p:nvSpPr>
        <p:spPr>
          <a:xfrm>
            <a:off x="548640" y="960120"/>
            <a:ext cx="11064240" cy="777240"/>
          </a:xfrm>
          <a:prstGeom prst="rect">
            <a:avLst/>
          </a:prstGeom>
          <a:noFill/>
          <a:ln/>
        </p:spPr>
        <p:txBody>
          <a:bodyPr wrap="square" lIns="0" tIns="0" rIns="0" bIns="0" rtlCol="0" anchor="ctr"/>
          <a:lstStyle/>
          <a:p>
            <a:pPr marL="0" indent="0">
              <a:buNone/>
            </a:pPr>
            <a:r>
              <a:rPr lang="en-US" sz="3800" b="1" dirty="0">
                <a:solidFill>
                  <a:srgbClr val="1E2761"/>
                </a:solidFill>
                <a:latin typeface="Cambria" pitchFamily="34" charset="0"/>
                <a:ea typeface="Cambria" pitchFamily="34" charset="-122"/>
                <a:cs typeface="Cambria" pitchFamily="34" charset="-120"/>
              </a:rPr>
              <a:t>The board's oversight duty</a:t>
            </a:r>
            <a:endParaRPr lang="en-US" sz="3800" dirty="0"/>
          </a:p>
        </p:txBody>
      </p:sp>
      <p:sp>
        <p:nvSpPr>
          <p:cNvPr id="6" name="Text 4"/>
          <p:cNvSpPr txBox="1"/>
          <p:nvPr/>
        </p:nvSpPr>
        <p:spPr>
          <a:xfrm>
            <a:off x="548640" y="1737360"/>
            <a:ext cx="11064240" cy="365760"/>
          </a:xfrm>
          <a:prstGeom prst="rect">
            <a:avLst/>
          </a:prstGeom>
          <a:noFill/>
          <a:ln/>
        </p:spPr>
        <p:txBody>
          <a:bodyPr wrap="square" lIns="0" tIns="0" rIns="0" bIns="0" rtlCol="0" anchor="ctr"/>
          <a:lstStyle/>
          <a:p>
            <a:pPr marL="0" indent="0">
              <a:buNone/>
            </a:pPr>
            <a:r>
              <a:rPr lang="en-US" sz="1500" i="1" dirty="0">
                <a:solidFill>
                  <a:srgbClr val="6B7280"/>
                </a:solidFill>
                <a:latin typeface="Calibri" pitchFamily="34" charset="0"/>
                <a:ea typeface="Calibri" pitchFamily="34" charset="-122"/>
                <a:cs typeface="Calibri" pitchFamily="34" charset="-120"/>
              </a:rPr>
              <a:t>RCW 42.56.590  ·  30-day notification  ·  Ransomware is now routine on WA public agencies</a:t>
            </a:r>
            <a:endParaRPr lang="en-US" sz="1500" dirty="0"/>
          </a:p>
        </p:txBody>
      </p:sp>
      <p:sp>
        <p:nvSpPr>
          <p:cNvPr id="7" name="Shape 5"/>
          <p:cNvSpPr/>
          <p:nvPr/>
        </p:nvSpPr>
        <p:spPr>
          <a:xfrm>
            <a:off x="548640" y="2286000"/>
            <a:ext cx="457200" cy="457200"/>
          </a:xfrm>
          <a:prstGeom prst="ellipse">
            <a:avLst/>
          </a:prstGeom>
          <a:solidFill>
            <a:srgbClr val="C89B3C"/>
          </a:solidFill>
          <a:ln w="12700">
            <a:solidFill>
              <a:srgbClr val="C89B3C"/>
            </a:solidFill>
            <a:prstDash val="solid"/>
          </a:ln>
        </p:spPr>
        <p:txBody>
          <a:bodyPr/>
          <a:lstStyle/>
          <a:p>
            <a:endParaRPr lang="en-US"/>
          </a:p>
        </p:txBody>
      </p:sp>
      <p:sp>
        <p:nvSpPr>
          <p:cNvPr id="8" name="Text 6"/>
          <p:cNvSpPr txBox="1"/>
          <p:nvPr/>
        </p:nvSpPr>
        <p:spPr>
          <a:xfrm>
            <a:off x="548640" y="2286000"/>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1</a:t>
            </a:r>
            <a:endParaRPr lang="en-US" sz="1600" dirty="0"/>
          </a:p>
        </p:txBody>
      </p:sp>
      <p:sp>
        <p:nvSpPr>
          <p:cNvPr id="9" name="Text 7"/>
          <p:cNvSpPr txBox="1"/>
          <p:nvPr/>
        </p:nvSpPr>
        <p:spPr>
          <a:xfrm>
            <a:off x="1188720" y="2240280"/>
            <a:ext cx="3657600" cy="365760"/>
          </a:xfrm>
          <a:prstGeom prst="rect">
            <a:avLst/>
          </a:prstGeom>
          <a:noFill/>
          <a:ln/>
        </p:spPr>
        <p:txBody>
          <a:bodyPr wrap="square" lIns="0" tIns="0" rIns="0" bIns="0" rtlCol="0" anchor="ctr"/>
          <a:lstStyle/>
          <a:p>
            <a:pPr marL="0" indent="0">
              <a:buNone/>
            </a:pPr>
            <a:r>
              <a:rPr lang="en-US" sz="1500" b="1" dirty="0">
                <a:solidFill>
                  <a:srgbClr val="1E2761"/>
                </a:solidFill>
                <a:latin typeface="Calibri" pitchFamily="34" charset="0"/>
                <a:ea typeface="Calibri" pitchFamily="34" charset="-122"/>
                <a:cs typeface="Calibri" pitchFamily="34" charset="-120"/>
              </a:rPr>
              <a:t>Multi-factor authentication</a:t>
            </a:r>
            <a:endParaRPr lang="en-US" sz="1500" dirty="0"/>
          </a:p>
        </p:txBody>
      </p:sp>
      <p:sp>
        <p:nvSpPr>
          <p:cNvPr id="10" name="Text 8"/>
          <p:cNvSpPr txBox="1"/>
          <p:nvPr/>
        </p:nvSpPr>
        <p:spPr>
          <a:xfrm>
            <a:off x="4937760" y="2267712"/>
            <a:ext cx="6675120" cy="594360"/>
          </a:xfrm>
          <a:prstGeom prst="rect">
            <a:avLst/>
          </a:prstGeom>
          <a:noFill/>
          <a:ln/>
        </p:spPr>
        <p:txBody>
          <a:bodyPr wrap="square" lIns="0" tIns="0" rIns="0" bIns="0" rtlCol="0" anchor="ctr"/>
          <a:lstStyle/>
          <a:p>
            <a:pPr marL="0" indent="0">
              <a:buNone/>
            </a:pPr>
            <a:r>
              <a:rPr lang="en-US" sz="1300" dirty="0">
                <a:solidFill>
                  <a:srgbClr val="2A2A2A"/>
                </a:solidFill>
                <a:latin typeface="Calibri" pitchFamily="34" charset="0"/>
                <a:ea typeface="Calibri" pitchFamily="34" charset="-122"/>
                <a:cs typeface="Calibri" pitchFamily="34" charset="-120"/>
              </a:rPr>
              <a:t>Enforced on every account with access to district systems, including vendors and volunteers?</a:t>
            </a:r>
            <a:endParaRPr lang="en-US" sz="1300" dirty="0"/>
          </a:p>
        </p:txBody>
      </p:sp>
      <p:sp>
        <p:nvSpPr>
          <p:cNvPr id="11" name="Shape 9"/>
          <p:cNvSpPr/>
          <p:nvPr/>
        </p:nvSpPr>
        <p:spPr>
          <a:xfrm>
            <a:off x="548640" y="2999232"/>
            <a:ext cx="457200" cy="457200"/>
          </a:xfrm>
          <a:prstGeom prst="ellipse">
            <a:avLst/>
          </a:prstGeom>
          <a:solidFill>
            <a:srgbClr val="C89B3C"/>
          </a:solidFill>
          <a:ln w="12700">
            <a:solidFill>
              <a:srgbClr val="C89B3C"/>
            </a:solidFill>
            <a:prstDash val="solid"/>
          </a:ln>
        </p:spPr>
        <p:txBody>
          <a:bodyPr/>
          <a:lstStyle/>
          <a:p>
            <a:endParaRPr lang="en-US"/>
          </a:p>
        </p:txBody>
      </p:sp>
      <p:sp>
        <p:nvSpPr>
          <p:cNvPr id="12" name="Text 10"/>
          <p:cNvSpPr txBox="1"/>
          <p:nvPr/>
        </p:nvSpPr>
        <p:spPr>
          <a:xfrm>
            <a:off x="548640" y="2999232"/>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2</a:t>
            </a:r>
            <a:endParaRPr lang="en-US" sz="1600" dirty="0"/>
          </a:p>
        </p:txBody>
      </p:sp>
      <p:sp>
        <p:nvSpPr>
          <p:cNvPr id="13" name="Text 11"/>
          <p:cNvSpPr txBox="1"/>
          <p:nvPr/>
        </p:nvSpPr>
        <p:spPr>
          <a:xfrm>
            <a:off x="1188720" y="2953512"/>
            <a:ext cx="3657600" cy="365760"/>
          </a:xfrm>
          <a:prstGeom prst="rect">
            <a:avLst/>
          </a:prstGeom>
          <a:noFill/>
          <a:ln/>
        </p:spPr>
        <p:txBody>
          <a:bodyPr wrap="square" lIns="0" tIns="0" rIns="0" bIns="0" rtlCol="0" anchor="ctr"/>
          <a:lstStyle/>
          <a:p>
            <a:pPr marL="0" indent="0">
              <a:buNone/>
            </a:pPr>
            <a:r>
              <a:rPr lang="en-US" sz="1500" b="1" dirty="0">
                <a:solidFill>
                  <a:srgbClr val="1E2761"/>
                </a:solidFill>
                <a:latin typeface="Calibri" pitchFamily="34" charset="0"/>
                <a:ea typeface="Calibri" pitchFamily="34" charset="-122"/>
                <a:cs typeface="Calibri" pitchFamily="34" charset="-120"/>
              </a:rPr>
              <a:t>Offline, tested backups</a:t>
            </a:r>
            <a:endParaRPr lang="en-US" sz="1500" dirty="0"/>
          </a:p>
        </p:txBody>
      </p:sp>
      <p:sp>
        <p:nvSpPr>
          <p:cNvPr id="14" name="Text 12"/>
          <p:cNvSpPr txBox="1"/>
          <p:nvPr/>
        </p:nvSpPr>
        <p:spPr>
          <a:xfrm>
            <a:off x="4937760" y="2980944"/>
            <a:ext cx="6675120" cy="594360"/>
          </a:xfrm>
          <a:prstGeom prst="rect">
            <a:avLst/>
          </a:prstGeom>
          <a:noFill/>
          <a:ln/>
        </p:spPr>
        <p:txBody>
          <a:bodyPr wrap="square" lIns="0" tIns="0" rIns="0" bIns="0" rtlCol="0" anchor="ctr"/>
          <a:lstStyle/>
          <a:p>
            <a:pPr marL="0" indent="0">
              <a:buNone/>
            </a:pPr>
            <a:r>
              <a:rPr lang="en-US" sz="1300" dirty="0">
                <a:solidFill>
                  <a:srgbClr val="2A2A2A"/>
                </a:solidFill>
                <a:latin typeface="Calibri" pitchFamily="34" charset="0"/>
                <a:ea typeface="Calibri" pitchFamily="34" charset="-122"/>
                <a:cs typeface="Calibri" pitchFamily="34" charset="-120"/>
              </a:rPr>
              <a:t>Backups that cannot be encrypted from the network, tested by restore within the last quarter?</a:t>
            </a:r>
            <a:endParaRPr lang="en-US" sz="1300" dirty="0"/>
          </a:p>
        </p:txBody>
      </p:sp>
      <p:sp>
        <p:nvSpPr>
          <p:cNvPr id="15" name="Shape 13"/>
          <p:cNvSpPr/>
          <p:nvPr/>
        </p:nvSpPr>
        <p:spPr>
          <a:xfrm>
            <a:off x="548640" y="3712464"/>
            <a:ext cx="457200" cy="457200"/>
          </a:xfrm>
          <a:prstGeom prst="ellipse">
            <a:avLst/>
          </a:prstGeom>
          <a:solidFill>
            <a:srgbClr val="C89B3C"/>
          </a:solidFill>
          <a:ln w="12700">
            <a:solidFill>
              <a:srgbClr val="C89B3C"/>
            </a:solidFill>
            <a:prstDash val="solid"/>
          </a:ln>
        </p:spPr>
        <p:txBody>
          <a:bodyPr/>
          <a:lstStyle/>
          <a:p>
            <a:endParaRPr lang="en-US"/>
          </a:p>
        </p:txBody>
      </p:sp>
      <p:sp>
        <p:nvSpPr>
          <p:cNvPr id="16" name="Text 14"/>
          <p:cNvSpPr txBox="1"/>
          <p:nvPr/>
        </p:nvSpPr>
        <p:spPr>
          <a:xfrm>
            <a:off x="548640" y="3712464"/>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3</a:t>
            </a:r>
            <a:endParaRPr lang="en-US" sz="1600" dirty="0"/>
          </a:p>
        </p:txBody>
      </p:sp>
      <p:sp>
        <p:nvSpPr>
          <p:cNvPr id="17" name="Text 15"/>
          <p:cNvSpPr txBox="1"/>
          <p:nvPr/>
        </p:nvSpPr>
        <p:spPr>
          <a:xfrm>
            <a:off x="1188720" y="3666744"/>
            <a:ext cx="3657600" cy="365760"/>
          </a:xfrm>
          <a:prstGeom prst="rect">
            <a:avLst/>
          </a:prstGeom>
          <a:noFill/>
          <a:ln/>
        </p:spPr>
        <p:txBody>
          <a:bodyPr wrap="square" lIns="0" tIns="0" rIns="0" bIns="0" rtlCol="0" anchor="ctr"/>
          <a:lstStyle/>
          <a:p>
            <a:pPr marL="0" indent="0">
              <a:buNone/>
            </a:pPr>
            <a:r>
              <a:rPr lang="en-US" sz="1500" b="1" dirty="0">
                <a:solidFill>
                  <a:srgbClr val="1E2761"/>
                </a:solidFill>
                <a:latin typeface="Calibri" pitchFamily="34" charset="0"/>
                <a:ea typeface="Calibri" pitchFamily="34" charset="-122"/>
                <a:cs typeface="Calibri" pitchFamily="34" charset="-120"/>
              </a:rPr>
              <a:t>Incident response tabletop</a:t>
            </a:r>
            <a:endParaRPr lang="en-US" sz="1500" dirty="0"/>
          </a:p>
        </p:txBody>
      </p:sp>
      <p:sp>
        <p:nvSpPr>
          <p:cNvPr id="18" name="Text 16"/>
          <p:cNvSpPr txBox="1"/>
          <p:nvPr/>
        </p:nvSpPr>
        <p:spPr>
          <a:xfrm>
            <a:off x="4937760" y="3694176"/>
            <a:ext cx="6675120" cy="594360"/>
          </a:xfrm>
          <a:prstGeom prst="rect">
            <a:avLst/>
          </a:prstGeom>
          <a:noFill/>
          <a:ln/>
        </p:spPr>
        <p:txBody>
          <a:bodyPr wrap="square" lIns="0" tIns="0" rIns="0" bIns="0" rtlCol="0" anchor="ctr"/>
          <a:lstStyle/>
          <a:p>
            <a:pPr marL="0" indent="0">
              <a:buNone/>
            </a:pPr>
            <a:r>
              <a:rPr lang="en-US" sz="1300" dirty="0">
                <a:solidFill>
                  <a:srgbClr val="2A2A2A"/>
                </a:solidFill>
                <a:latin typeface="Calibri" pitchFamily="34" charset="0"/>
                <a:ea typeface="Calibri" pitchFamily="34" charset="-122"/>
                <a:cs typeface="Calibri" pitchFamily="34" charset="-120"/>
              </a:rPr>
              <a:t>Has the district run an IR tabletop with legal and PIO involved within the last 12 months?</a:t>
            </a:r>
            <a:endParaRPr lang="en-US" sz="1300" dirty="0"/>
          </a:p>
        </p:txBody>
      </p:sp>
      <p:sp>
        <p:nvSpPr>
          <p:cNvPr id="19" name="Shape 17"/>
          <p:cNvSpPr/>
          <p:nvPr/>
        </p:nvSpPr>
        <p:spPr>
          <a:xfrm>
            <a:off x="548640" y="4425696"/>
            <a:ext cx="457200" cy="457200"/>
          </a:xfrm>
          <a:prstGeom prst="ellipse">
            <a:avLst/>
          </a:prstGeom>
          <a:solidFill>
            <a:srgbClr val="C89B3C"/>
          </a:solidFill>
          <a:ln w="12700">
            <a:solidFill>
              <a:srgbClr val="C89B3C"/>
            </a:solidFill>
            <a:prstDash val="solid"/>
          </a:ln>
        </p:spPr>
        <p:txBody>
          <a:bodyPr/>
          <a:lstStyle/>
          <a:p>
            <a:endParaRPr lang="en-US"/>
          </a:p>
        </p:txBody>
      </p:sp>
      <p:sp>
        <p:nvSpPr>
          <p:cNvPr id="20" name="Text 18"/>
          <p:cNvSpPr txBox="1"/>
          <p:nvPr/>
        </p:nvSpPr>
        <p:spPr>
          <a:xfrm>
            <a:off x="548640" y="4425696"/>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4</a:t>
            </a:r>
            <a:endParaRPr lang="en-US" sz="1600" dirty="0"/>
          </a:p>
        </p:txBody>
      </p:sp>
      <p:sp>
        <p:nvSpPr>
          <p:cNvPr id="21" name="Text 19"/>
          <p:cNvSpPr txBox="1"/>
          <p:nvPr/>
        </p:nvSpPr>
        <p:spPr>
          <a:xfrm>
            <a:off x="1188720" y="4379976"/>
            <a:ext cx="3657600" cy="365760"/>
          </a:xfrm>
          <a:prstGeom prst="rect">
            <a:avLst/>
          </a:prstGeom>
          <a:noFill/>
          <a:ln/>
        </p:spPr>
        <p:txBody>
          <a:bodyPr wrap="square" lIns="0" tIns="0" rIns="0" bIns="0" rtlCol="0" anchor="ctr"/>
          <a:lstStyle/>
          <a:p>
            <a:pPr marL="0" indent="0">
              <a:buNone/>
            </a:pPr>
            <a:r>
              <a:rPr lang="en-US" sz="1500" b="1" dirty="0">
                <a:solidFill>
                  <a:srgbClr val="1E2761"/>
                </a:solidFill>
                <a:latin typeface="Calibri" pitchFamily="34" charset="0"/>
                <a:ea typeface="Calibri" pitchFamily="34" charset="-122"/>
                <a:cs typeface="Calibri" pitchFamily="34" charset="-120"/>
              </a:rPr>
              <a:t>Cyber insurance sub-limits</a:t>
            </a:r>
            <a:endParaRPr lang="en-US" sz="1500" dirty="0"/>
          </a:p>
        </p:txBody>
      </p:sp>
      <p:sp>
        <p:nvSpPr>
          <p:cNvPr id="22" name="Text 20"/>
          <p:cNvSpPr txBox="1"/>
          <p:nvPr/>
        </p:nvSpPr>
        <p:spPr>
          <a:xfrm>
            <a:off x="4937760" y="4407408"/>
            <a:ext cx="6675120" cy="594360"/>
          </a:xfrm>
          <a:prstGeom prst="rect">
            <a:avLst/>
          </a:prstGeom>
          <a:noFill/>
          <a:ln/>
        </p:spPr>
        <p:txBody>
          <a:bodyPr wrap="square" lIns="0" tIns="0" rIns="0" bIns="0" rtlCol="0" anchor="ctr"/>
          <a:lstStyle/>
          <a:p>
            <a:pPr marL="0" indent="0">
              <a:buNone/>
            </a:pPr>
            <a:r>
              <a:rPr lang="en-US" sz="1300" dirty="0">
                <a:solidFill>
                  <a:srgbClr val="2A2A2A"/>
                </a:solidFill>
                <a:latin typeface="Calibri" pitchFamily="34" charset="0"/>
                <a:ea typeface="Calibri" pitchFamily="34" charset="-122"/>
                <a:cs typeface="Calibri" pitchFamily="34" charset="-120"/>
              </a:rPr>
              <a:t>Do we understand what our policy actually pays for — and what the ransomware sub-limit is?</a:t>
            </a:r>
            <a:endParaRPr lang="en-US" sz="1300" dirty="0"/>
          </a:p>
        </p:txBody>
      </p:sp>
      <p:sp>
        <p:nvSpPr>
          <p:cNvPr id="23" name="Shape 21"/>
          <p:cNvSpPr/>
          <p:nvPr/>
        </p:nvSpPr>
        <p:spPr>
          <a:xfrm>
            <a:off x="548640" y="5138928"/>
            <a:ext cx="457200" cy="457200"/>
          </a:xfrm>
          <a:prstGeom prst="ellipse">
            <a:avLst/>
          </a:prstGeom>
          <a:solidFill>
            <a:srgbClr val="C89B3C"/>
          </a:solidFill>
          <a:ln w="12700">
            <a:solidFill>
              <a:srgbClr val="C89B3C"/>
            </a:solidFill>
            <a:prstDash val="solid"/>
          </a:ln>
        </p:spPr>
        <p:txBody>
          <a:bodyPr/>
          <a:lstStyle/>
          <a:p>
            <a:endParaRPr lang="en-US"/>
          </a:p>
        </p:txBody>
      </p:sp>
      <p:sp>
        <p:nvSpPr>
          <p:cNvPr id="24" name="Text 22"/>
          <p:cNvSpPr txBox="1"/>
          <p:nvPr/>
        </p:nvSpPr>
        <p:spPr>
          <a:xfrm>
            <a:off x="548640" y="5138928"/>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5</a:t>
            </a:r>
            <a:endParaRPr lang="en-US" sz="1600" dirty="0"/>
          </a:p>
        </p:txBody>
      </p:sp>
      <p:sp>
        <p:nvSpPr>
          <p:cNvPr id="25" name="Text 23"/>
          <p:cNvSpPr txBox="1"/>
          <p:nvPr/>
        </p:nvSpPr>
        <p:spPr>
          <a:xfrm>
            <a:off x="1188720" y="5093208"/>
            <a:ext cx="3657600" cy="365760"/>
          </a:xfrm>
          <a:prstGeom prst="rect">
            <a:avLst/>
          </a:prstGeom>
          <a:noFill/>
          <a:ln/>
        </p:spPr>
        <p:txBody>
          <a:bodyPr wrap="square" lIns="0" tIns="0" rIns="0" bIns="0" rtlCol="0" anchor="ctr"/>
          <a:lstStyle/>
          <a:p>
            <a:pPr marL="0" indent="0">
              <a:buNone/>
            </a:pPr>
            <a:r>
              <a:rPr lang="en-US" sz="1500" b="1" dirty="0">
                <a:solidFill>
                  <a:srgbClr val="1E2761"/>
                </a:solidFill>
                <a:latin typeface="Calibri" pitchFamily="34" charset="0"/>
                <a:ea typeface="Calibri" pitchFamily="34" charset="-122"/>
                <a:cs typeface="Calibri" pitchFamily="34" charset="-120"/>
              </a:rPr>
              <a:t>Breach-notice readiness</a:t>
            </a:r>
            <a:endParaRPr lang="en-US" sz="1500" dirty="0"/>
          </a:p>
        </p:txBody>
      </p:sp>
      <p:sp>
        <p:nvSpPr>
          <p:cNvPr id="26" name="Text 24"/>
          <p:cNvSpPr txBox="1"/>
          <p:nvPr/>
        </p:nvSpPr>
        <p:spPr>
          <a:xfrm>
            <a:off x="4937760" y="5120640"/>
            <a:ext cx="6675120" cy="594360"/>
          </a:xfrm>
          <a:prstGeom prst="rect">
            <a:avLst/>
          </a:prstGeom>
          <a:noFill/>
          <a:ln/>
        </p:spPr>
        <p:txBody>
          <a:bodyPr wrap="square" lIns="0" tIns="0" rIns="0" bIns="0" rtlCol="0" anchor="ctr"/>
          <a:lstStyle/>
          <a:p>
            <a:pPr marL="0" indent="0">
              <a:buNone/>
            </a:pPr>
            <a:r>
              <a:rPr lang="en-US" sz="1300" dirty="0">
                <a:solidFill>
                  <a:srgbClr val="2A2A2A"/>
                </a:solidFill>
                <a:latin typeface="Calibri" pitchFamily="34" charset="0"/>
                <a:ea typeface="Calibri" pitchFamily="34" charset="-122"/>
                <a:cs typeface="Calibri" pitchFamily="34" charset="-120"/>
              </a:rPr>
              <a:t>Do we have a pre-drafted 42.56.590 notice template and a decision tree for who signs? We’ve all received them – financial institutions, medical records, others.</a:t>
            </a:r>
            <a:endParaRPr lang="en-US" sz="1300" dirty="0"/>
          </a:p>
        </p:txBody>
      </p:sp>
      <p:sp>
        <p:nvSpPr>
          <p:cNvPr id="27" name="Shape 25"/>
          <p:cNvSpPr/>
          <p:nvPr/>
        </p:nvSpPr>
        <p:spPr>
          <a:xfrm>
            <a:off x="548640" y="5943600"/>
            <a:ext cx="11064240" cy="502920"/>
          </a:xfrm>
          <a:prstGeom prst="rect">
            <a:avLst/>
          </a:prstGeom>
          <a:solidFill>
            <a:srgbClr val="F3F4F6"/>
          </a:solidFill>
          <a:ln w="12700">
            <a:solidFill>
              <a:srgbClr val="F3F4F6"/>
            </a:solidFill>
            <a:prstDash val="solid"/>
          </a:ln>
        </p:spPr>
        <p:txBody>
          <a:bodyPr/>
          <a:lstStyle/>
          <a:p>
            <a:endParaRPr lang="en-US"/>
          </a:p>
        </p:txBody>
      </p:sp>
      <p:sp>
        <p:nvSpPr>
          <p:cNvPr id="28" name="Text 26"/>
          <p:cNvSpPr txBox="1"/>
          <p:nvPr/>
        </p:nvSpPr>
        <p:spPr>
          <a:xfrm>
            <a:off x="731520" y="5943600"/>
            <a:ext cx="10881360" cy="502920"/>
          </a:xfrm>
          <a:prstGeom prst="rect">
            <a:avLst/>
          </a:prstGeom>
          <a:noFill/>
          <a:ln/>
        </p:spPr>
        <p:txBody>
          <a:bodyPr wrap="square" lIns="0" tIns="0" rIns="0" bIns="0" rtlCol="0" anchor="ctr"/>
          <a:lstStyle/>
          <a:p>
            <a:pPr marL="0" indent="0">
              <a:buNone/>
            </a:pPr>
            <a:r>
              <a:rPr lang="en-US" sz="1200" b="1" dirty="0">
                <a:solidFill>
                  <a:srgbClr val="1E2761"/>
                </a:solidFill>
                <a:latin typeface="Calibri" pitchFamily="34" charset="0"/>
                <a:ea typeface="Calibri" pitchFamily="34" charset="-122"/>
                <a:cs typeface="Calibri" pitchFamily="34" charset="-120"/>
              </a:rPr>
              <a:t>BOARD DUTY:  </a:t>
            </a:r>
            <a:r>
              <a:rPr lang="en-US" sz="1200" dirty="0">
                <a:solidFill>
                  <a:srgbClr val="2A2A2A"/>
                </a:solidFill>
                <a:latin typeface="Calibri" pitchFamily="34" charset="0"/>
                <a:ea typeface="Calibri" pitchFamily="34" charset="-122"/>
                <a:cs typeface="Calibri" pitchFamily="34" charset="-120"/>
              </a:rPr>
              <a:t>Cyber is now standard fiduciary oversight — the board doesn't run IT, but it must document that it asked. Minute the five answers.</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48640" y="365760"/>
            <a:ext cx="457200" cy="457200"/>
          </a:xfrm>
          <a:prstGeom prst="ellipse">
            <a:avLst/>
          </a:prstGeom>
          <a:solidFill>
            <a:srgbClr val="1E2761"/>
          </a:solidFill>
          <a:ln w="12700">
            <a:solidFill>
              <a:srgbClr val="1E2761"/>
            </a:solidFill>
            <a:prstDash val="solid"/>
          </a:ln>
        </p:spPr>
        <p:txBody>
          <a:bodyPr/>
          <a:lstStyle/>
          <a:p>
            <a:endParaRPr lang="en-US"/>
          </a:p>
        </p:txBody>
      </p:sp>
      <p:sp>
        <p:nvSpPr>
          <p:cNvPr id="3" name="Text 1"/>
          <p:cNvSpPr txBox="1"/>
          <p:nvPr/>
        </p:nvSpPr>
        <p:spPr>
          <a:xfrm>
            <a:off x="548640" y="36576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5</a:t>
            </a:r>
            <a:endParaRPr lang="en-US" sz="1800" dirty="0"/>
          </a:p>
        </p:txBody>
      </p:sp>
      <p:sp>
        <p:nvSpPr>
          <p:cNvPr id="4" name="Text 2"/>
          <p:cNvSpPr txBox="1"/>
          <p:nvPr/>
        </p:nvSpPr>
        <p:spPr>
          <a:xfrm>
            <a:off x="1143000" y="365760"/>
            <a:ext cx="10424160" cy="457200"/>
          </a:xfrm>
          <a:prstGeom prst="rect">
            <a:avLst/>
          </a:prstGeom>
          <a:noFill/>
          <a:ln/>
        </p:spPr>
        <p:txBody>
          <a:bodyPr wrap="square" lIns="0" tIns="0" rIns="0" bIns="0" rtlCol="0" anchor="ctr"/>
          <a:lstStyle/>
          <a:p>
            <a:pPr marL="0" indent="0">
              <a:buNone/>
            </a:pPr>
            <a:r>
              <a:rPr lang="en-US" sz="1200" b="1" kern="0" spc="300" dirty="0">
                <a:solidFill>
                  <a:srgbClr val="1E2761"/>
                </a:solidFill>
                <a:latin typeface="Calibri" pitchFamily="34" charset="0"/>
                <a:ea typeface="Calibri" pitchFamily="34" charset="-122"/>
                <a:cs typeface="Calibri" pitchFamily="34" charset="-120"/>
              </a:rPr>
              <a:t>TRAP  ·  AI IN THE FIRE SERVICE</a:t>
            </a:r>
            <a:endParaRPr lang="en-US" sz="1200" dirty="0"/>
          </a:p>
        </p:txBody>
      </p:sp>
      <p:sp>
        <p:nvSpPr>
          <p:cNvPr id="5" name="Text 3"/>
          <p:cNvSpPr txBox="1"/>
          <p:nvPr/>
        </p:nvSpPr>
        <p:spPr>
          <a:xfrm>
            <a:off x="548640" y="960120"/>
            <a:ext cx="11064240" cy="777240"/>
          </a:xfrm>
          <a:prstGeom prst="rect">
            <a:avLst/>
          </a:prstGeom>
          <a:noFill/>
          <a:ln/>
        </p:spPr>
        <p:txBody>
          <a:bodyPr wrap="square" lIns="0" tIns="0" rIns="0" bIns="0" rtlCol="0" anchor="ctr"/>
          <a:lstStyle/>
          <a:p>
            <a:pPr marL="0" indent="0">
              <a:buNone/>
            </a:pPr>
            <a:r>
              <a:rPr lang="en-US" sz="3800" b="1" dirty="0">
                <a:solidFill>
                  <a:srgbClr val="1E2761"/>
                </a:solidFill>
                <a:latin typeface="Cambria" pitchFamily="34" charset="0"/>
                <a:ea typeface="Cambria" pitchFamily="34" charset="-122"/>
                <a:cs typeface="Cambria" pitchFamily="34" charset="-120"/>
              </a:rPr>
              <a:t>Policy before problems</a:t>
            </a:r>
            <a:endParaRPr lang="en-US" sz="3800" dirty="0"/>
          </a:p>
        </p:txBody>
      </p:sp>
      <p:sp>
        <p:nvSpPr>
          <p:cNvPr id="6" name="Text 4"/>
          <p:cNvSpPr txBox="1"/>
          <p:nvPr/>
        </p:nvSpPr>
        <p:spPr>
          <a:xfrm>
            <a:off x="548640" y="1737360"/>
            <a:ext cx="11064240" cy="365760"/>
          </a:xfrm>
          <a:prstGeom prst="rect">
            <a:avLst/>
          </a:prstGeom>
          <a:noFill/>
          <a:ln/>
        </p:spPr>
        <p:txBody>
          <a:bodyPr wrap="square" lIns="0" tIns="0" rIns="0" bIns="0" rtlCol="0" anchor="ctr"/>
          <a:lstStyle/>
          <a:p>
            <a:pPr marL="0" indent="0">
              <a:buNone/>
            </a:pPr>
            <a:r>
              <a:rPr lang="en-US" sz="1500" i="1" dirty="0">
                <a:solidFill>
                  <a:srgbClr val="6B7280"/>
                </a:solidFill>
                <a:latin typeface="Calibri" pitchFamily="34" charset="0"/>
                <a:ea typeface="Calibri" pitchFamily="34" charset="-122"/>
                <a:cs typeface="Calibri" pitchFamily="34" charset="-120"/>
              </a:rPr>
              <a:t>AI is already in your reports, dispatch, and drones — the question is on whose terms</a:t>
            </a:r>
            <a:endParaRPr lang="en-US" sz="1500" dirty="0"/>
          </a:p>
        </p:txBody>
      </p:sp>
      <p:sp>
        <p:nvSpPr>
          <p:cNvPr id="7" name="Text 5"/>
          <p:cNvSpPr txBox="1"/>
          <p:nvPr/>
        </p:nvSpPr>
        <p:spPr>
          <a:xfrm>
            <a:off x="548640" y="2194560"/>
            <a:ext cx="548640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WHERE IT SHOWS UP</a:t>
            </a:r>
            <a:endParaRPr lang="en-US" sz="1200" dirty="0"/>
          </a:p>
        </p:txBody>
      </p:sp>
      <p:sp>
        <p:nvSpPr>
          <p:cNvPr id="8" name="Text 6"/>
          <p:cNvSpPr txBox="1"/>
          <p:nvPr/>
        </p:nvSpPr>
        <p:spPr>
          <a:xfrm>
            <a:off x="548640" y="2560320"/>
            <a:ext cx="5486400" cy="329184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Incident narratives and post-fire reports drafted with ChatGPT or a records-system AI feature</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Drone imagery run through AI object detection and heat mapping</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Dispatch and predictive-deployment tools</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HR: applicant screening, discipline drafting, policy summarization</a:t>
            </a:r>
            <a:endParaRPr lang="en-US" sz="1400" dirty="0"/>
          </a:p>
        </p:txBody>
      </p:sp>
      <p:sp>
        <p:nvSpPr>
          <p:cNvPr id="9" name="Text 7"/>
          <p:cNvSpPr txBox="1"/>
          <p:nvPr/>
        </p:nvSpPr>
        <p:spPr>
          <a:xfrm>
            <a:off x="6400800" y="2194560"/>
            <a:ext cx="5303520" cy="320040"/>
          </a:xfrm>
          <a:prstGeom prst="rect">
            <a:avLst/>
          </a:prstGeom>
          <a:noFill/>
          <a:ln/>
        </p:spPr>
        <p:txBody>
          <a:bodyPr wrap="square" lIns="0" tIns="0" rIns="0" bIns="0" rtlCol="0" anchor="ctr"/>
          <a:lstStyle/>
          <a:p>
            <a:pPr marL="0" indent="0">
              <a:buNone/>
            </a:pPr>
            <a:r>
              <a:rPr lang="en-US" sz="1200" b="1" kern="0" spc="200" dirty="0">
                <a:solidFill>
                  <a:srgbClr val="C89B3C"/>
                </a:solidFill>
                <a:latin typeface="Calibri" pitchFamily="34" charset="0"/>
                <a:ea typeface="Calibri" pitchFamily="34" charset="-122"/>
                <a:cs typeface="Calibri" pitchFamily="34" charset="-120"/>
              </a:rPr>
              <a:t>WHAT AN AI POLICY MUST COVER</a:t>
            </a:r>
            <a:endParaRPr lang="en-US" sz="1200" dirty="0"/>
          </a:p>
        </p:txBody>
      </p:sp>
      <p:sp>
        <p:nvSpPr>
          <p:cNvPr id="10" name="Text 8"/>
          <p:cNvSpPr txBox="1"/>
          <p:nvPr/>
        </p:nvSpPr>
        <p:spPr>
          <a:xfrm>
            <a:off x="6400800" y="2560320"/>
            <a:ext cx="5303520" cy="329184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Prohibited inputs: PHI, personnel files, ongoing investigations, minor victims</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Records status: AI prompts and outputs about district business are public records</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Human sign-off: an AI-drafted incident report is a draft until a human signs it</a:t>
            </a:r>
            <a:endParaRPr lang="en-US" sz="1400" dirty="0"/>
          </a:p>
          <a:p>
            <a:pPr marL="342900" indent="-342900">
              <a:spcAft>
                <a:spcPts val="800"/>
              </a:spcAft>
              <a:buSzPct val="100000"/>
              <a:buChar char="▪"/>
            </a:pPr>
            <a:r>
              <a:rPr lang="en-US" sz="1400" dirty="0">
                <a:solidFill>
                  <a:srgbClr val="2A2A2A"/>
                </a:solidFill>
                <a:latin typeface="Calibri" pitchFamily="34" charset="0"/>
                <a:ea typeface="Calibri" pitchFamily="34" charset="-122"/>
                <a:cs typeface="Calibri" pitchFamily="34" charset="-120"/>
              </a:rPr>
              <a:t>Vendor contracts: no training on district data; data residency; deletion on exit</a:t>
            </a:r>
            <a:endParaRPr lang="en-US" sz="1400" dirty="0"/>
          </a:p>
          <a:p>
            <a:pPr marL="342900" indent="-342900">
              <a:spcAft>
                <a:spcPts val="400"/>
              </a:spcAft>
              <a:buSzPct val="100000"/>
              <a:buChar char="▪"/>
            </a:pPr>
            <a:r>
              <a:rPr lang="en-US" sz="1400" dirty="0">
                <a:solidFill>
                  <a:srgbClr val="2A2A2A"/>
                </a:solidFill>
                <a:latin typeface="Calibri" pitchFamily="34" charset="0"/>
                <a:ea typeface="Calibri" pitchFamily="34" charset="-122"/>
                <a:cs typeface="Calibri" pitchFamily="34" charset="-120"/>
              </a:rPr>
              <a:t>Disclosure: when AI materially shaped a public-facing document</a:t>
            </a:r>
            <a:endParaRPr lang="en-US" sz="1400" dirty="0"/>
          </a:p>
        </p:txBody>
      </p:sp>
      <p:sp>
        <p:nvSpPr>
          <p:cNvPr id="11" name="Shape 9"/>
          <p:cNvSpPr/>
          <p:nvPr/>
        </p:nvSpPr>
        <p:spPr>
          <a:xfrm>
            <a:off x="548640" y="5943600"/>
            <a:ext cx="11064240" cy="502920"/>
          </a:xfrm>
          <a:prstGeom prst="rect">
            <a:avLst/>
          </a:prstGeom>
          <a:solidFill>
            <a:srgbClr val="F3F4F6"/>
          </a:solidFill>
          <a:ln w="12700">
            <a:solidFill>
              <a:srgbClr val="F3F4F6"/>
            </a:solidFill>
            <a:prstDash val="solid"/>
          </a:ln>
        </p:spPr>
        <p:txBody>
          <a:bodyPr/>
          <a:lstStyle/>
          <a:p>
            <a:endParaRPr lang="en-US"/>
          </a:p>
        </p:txBody>
      </p:sp>
      <p:sp>
        <p:nvSpPr>
          <p:cNvPr id="12" name="Text 10"/>
          <p:cNvSpPr txBox="1"/>
          <p:nvPr/>
        </p:nvSpPr>
        <p:spPr>
          <a:xfrm>
            <a:off x="731520" y="5943600"/>
            <a:ext cx="10881360" cy="502920"/>
          </a:xfrm>
          <a:prstGeom prst="rect">
            <a:avLst/>
          </a:prstGeom>
          <a:noFill/>
          <a:ln/>
        </p:spPr>
        <p:txBody>
          <a:bodyPr wrap="square" lIns="0" tIns="0" rIns="0" bIns="0" rtlCol="0" anchor="ctr"/>
          <a:lstStyle/>
          <a:p>
            <a:pPr marL="0" indent="0">
              <a:buNone/>
            </a:pPr>
            <a:r>
              <a:rPr lang="en-US" sz="1200" b="1" dirty="0">
                <a:solidFill>
                  <a:srgbClr val="1E2761"/>
                </a:solidFill>
                <a:latin typeface="Calibri" pitchFamily="34" charset="0"/>
                <a:ea typeface="Calibri" pitchFamily="34" charset="-122"/>
                <a:cs typeface="Calibri" pitchFamily="34" charset="-120"/>
              </a:rPr>
              <a:t>DISCOVERY REALITY:  </a:t>
            </a:r>
            <a:r>
              <a:rPr lang="en-US" sz="1200" dirty="0">
                <a:solidFill>
                  <a:srgbClr val="2A2A2A"/>
                </a:solidFill>
                <a:latin typeface="Calibri" pitchFamily="34" charset="0"/>
                <a:ea typeface="Calibri" pitchFamily="34" charset="-122"/>
                <a:cs typeface="Calibri" pitchFamily="34" charset="-120"/>
              </a:rPr>
              <a:t>"The AI wrote it" is not a defense. Every AI-generated document your district produces is discoverable, attributable to the district, and yours to defend.</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1E2761"/>
        </a:solidFill>
        <a:effectLst/>
      </p:bgPr>
    </p:bg>
    <p:spTree>
      <p:nvGrpSpPr>
        <p:cNvPr id="1" name=""/>
        <p:cNvGrpSpPr/>
        <p:nvPr/>
      </p:nvGrpSpPr>
      <p:grpSpPr>
        <a:xfrm>
          <a:off x="0" y="0"/>
          <a:ext cx="0" cy="0"/>
          <a:chOff x="0" y="0"/>
          <a:chExt cx="0" cy="0"/>
        </a:xfrm>
      </p:grpSpPr>
      <p:sp>
        <p:nvSpPr>
          <p:cNvPr id="2" name="Text 0"/>
          <p:cNvSpPr txBox="1"/>
          <p:nvPr/>
        </p:nvSpPr>
        <p:spPr>
          <a:xfrm>
            <a:off x="548640" y="548640"/>
            <a:ext cx="11064240" cy="82296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Five things to do</a:t>
            </a:r>
            <a:endParaRPr lang="en-US" sz="3600" dirty="0"/>
          </a:p>
        </p:txBody>
      </p:sp>
      <p:sp>
        <p:nvSpPr>
          <p:cNvPr id="3" name="Text 1"/>
          <p:cNvSpPr txBox="1"/>
          <p:nvPr/>
        </p:nvSpPr>
        <p:spPr>
          <a:xfrm>
            <a:off x="548640" y="1371600"/>
            <a:ext cx="11064240" cy="365760"/>
          </a:xfrm>
          <a:prstGeom prst="rect">
            <a:avLst/>
          </a:prstGeom>
          <a:noFill/>
          <a:ln/>
        </p:spPr>
        <p:txBody>
          <a:bodyPr wrap="square" lIns="0" tIns="0" rIns="0" bIns="0" rtlCol="0" anchor="ctr"/>
          <a:lstStyle/>
          <a:p>
            <a:pPr marL="0" indent="0">
              <a:buNone/>
            </a:pPr>
            <a:r>
              <a:rPr lang="en-US" sz="1600" i="1" dirty="0">
                <a:solidFill>
                  <a:srgbClr val="CADCFC"/>
                </a:solidFill>
                <a:latin typeface="Calibri" pitchFamily="34" charset="0"/>
                <a:ea typeface="Calibri" pitchFamily="34" charset="-122"/>
                <a:cs typeface="Calibri" pitchFamily="34" charset="-120"/>
              </a:rPr>
              <a:t>One per trap. All achievable this week.</a:t>
            </a:r>
            <a:endParaRPr lang="en-US" sz="1600" dirty="0"/>
          </a:p>
        </p:txBody>
      </p:sp>
      <p:sp>
        <p:nvSpPr>
          <p:cNvPr id="4" name="Shape 2"/>
          <p:cNvSpPr/>
          <p:nvPr/>
        </p:nvSpPr>
        <p:spPr>
          <a:xfrm>
            <a:off x="548640" y="2011680"/>
            <a:ext cx="11064240" cy="658368"/>
          </a:xfrm>
          <a:prstGeom prst="rect">
            <a:avLst/>
          </a:prstGeom>
          <a:solidFill>
            <a:srgbClr val="FFFFFF">
              <a:alpha val="8000"/>
            </a:srgbClr>
          </a:solidFill>
          <a:ln w="6350">
            <a:solidFill>
              <a:srgbClr val="CADCFC"/>
            </a:solidFill>
            <a:prstDash val="solid"/>
          </a:ln>
        </p:spPr>
        <p:txBody>
          <a:bodyPr/>
          <a:lstStyle/>
          <a:p>
            <a:endParaRPr lang="en-US"/>
          </a:p>
        </p:txBody>
      </p:sp>
      <p:sp>
        <p:nvSpPr>
          <p:cNvPr id="5" name="Text 3"/>
          <p:cNvSpPr txBox="1"/>
          <p:nvPr/>
        </p:nvSpPr>
        <p:spPr>
          <a:xfrm>
            <a:off x="822960" y="2103120"/>
            <a:ext cx="1280160" cy="502920"/>
          </a:xfrm>
          <a:prstGeom prst="rect">
            <a:avLst/>
          </a:prstGeom>
          <a:noFill/>
          <a:ln/>
        </p:spPr>
        <p:txBody>
          <a:bodyPr wrap="square" lIns="0" tIns="0" rIns="0" bIns="0" rtlCol="0" anchor="ctr"/>
          <a:lstStyle/>
          <a:p>
            <a:pPr marL="0" indent="0">
              <a:buNone/>
            </a:pPr>
            <a:r>
              <a:rPr lang="en-US" sz="1800" b="1" dirty="0">
                <a:solidFill>
                  <a:srgbClr val="C89B3C"/>
                </a:solidFill>
                <a:latin typeface="Cambria" pitchFamily="34" charset="0"/>
                <a:ea typeface="Cambria" pitchFamily="34" charset="-122"/>
                <a:cs typeface="Cambria" pitchFamily="34" charset="-120"/>
              </a:rPr>
              <a:t>OPMA</a:t>
            </a:r>
            <a:endParaRPr lang="en-US" sz="1800" dirty="0"/>
          </a:p>
        </p:txBody>
      </p:sp>
      <p:sp>
        <p:nvSpPr>
          <p:cNvPr id="6" name="Text 4"/>
          <p:cNvSpPr txBox="1"/>
          <p:nvPr/>
        </p:nvSpPr>
        <p:spPr>
          <a:xfrm>
            <a:off x="2194560" y="2103120"/>
            <a:ext cx="9326880" cy="502920"/>
          </a:xfrm>
          <a:prstGeom prst="rect">
            <a:avLst/>
          </a:prstGeom>
          <a:noFill/>
          <a:ln/>
        </p:spPr>
        <p:txBody>
          <a:bodyPr wrap="square" lIns="0" tIns="0" rIns="0" bIns="0" rtlCol="0" anchor="ctr"/>
          <a:lstStyle/>
          <a:p>
            <a:pPr marL="0" indent="0">
              <a:buNone/>
            </a:pPr>
            <a:r>
              <a:rPr lang="en-US" sz="1500">
                <a:solidFill>
                  <a:srgbClr val="FFFFFF"/>
                </a:solidFill>
                <a:latin typeface="Calibri" pitchFamily="34" charset="0"/>
                <a:ea typeface="Calibri" pitchFamily="34" charset="-122"/>
                <a:cs typeface="Calibri" pitchFamily="34" charset="-120"/>
              </a:rPr>
              <a:t>Add </a:t>
            </a:r>
            <a:r>
              <a:rPr lang="en-US" sz="1500" dirty="0">
                <a:solidFill>
                  <a:srgbClr val="FFFFFF"/>
                </a:solidFill>
                <a:latin typeface="Calibri" pitchFamily="34" charset="0"/>
                <a:ea typeface="Calibri" pitchFamily="34" charset="-122"/>
                <a:cs typeface="Calibri" pitchFamily="34" charset="-120"/>
              </a:rPr>
              <a:t>annual OPMA/PRA training to the next agenda and get it on the minutes.</a:t>
            </a:r>
            <a:endParaRPr lang="en-US" sz="1500" dirty="0"/>
          </a:p>
        </p:txBody>
      </p:sp>
      <p:sp>
        <p:nvSpPr>
          <p:cNvPr id="7" name="Shape 5"/>
          <p:cNvSpPr/>
          <p:nvPr/>
        </p:nvSpPr>
        <p:spPr>
          <a:xfrm>
            <a:off x="548640" y="2816352"/>
            <a:ext cx="11064240" cy="658368"/>
          </a:xfrm>
          <a:prstGeom prst="rect">
            <a:avLst/>
          </a:prstGeom>
          <a:solidFill>
            <a:srgbClr val="FFFFFF">
              <a:alpha val="8000"/>
            </a:srgbClr>
          </a:solidFill>
          <a:ln w="6350">
            <a:solidFill>
              <a:srgbClr val="CADCFC"/>
            </a:solidFill>
            <a:prstDash val="solid"/>
          </a:ln>
        </p:spPr>
        <p:txBody>
          <a:bodyPr/>
          <a:lstStyle/>
          <a:p>
            <a:endParaRPr lang="en-US"/>
          </a:p>
        </p:txBody>
      </p:sp>
      <p:sp>
        <p:nvSpPr>
          <p:cNvPr id="8" name="Text 6"/>
          <p:cNvSpPr txBox="1"/>
          <p:nvPr/>
        </p:nvSpPr>
        <p:spPr>
          <a:xfrm>
            <a:off x="822960" y="2907792"/>
            <a:ext cx="1280160" cy="502920"/>
          </a:xfrm>
          <a:prstGeom prst="rect">
            <a:avLst/>
          </a:prstGeom>
          <a:noFill/>
          <a:ln/>
        </p:spPr>
        <p:txBody>
          <a:bodyPr wrap="square" lIns="0" tIns="0" rIns="0" bIns="0" rtlCol="0" anchor="ctr"/>
          <a:lstStyle/>
          <a:p>
            <a:pPr marL="0" indent="0">
              <a:buNone/>
            </a:pPr>
            <a:r>
              <a:rPr lang="en-US" sz="1800" b="1" dirty="0">
                <a:solidFill>
                  <a:srgbClr val="C89B3C"/>
                </a:solidFill>
                <a:latin typeface="Cambria" pitchFamily="34" charset="0"/>
                <a:ea typeface="Cambria" pitchFamily="34" charset="-122"/>
                <a:cs typeface="Cambria" pitchFamily="34" charset="-120"/>
              </a:rPr>
              <a:t>PRA</a:t>
            </a:r>
            <a:endParaRPr lang="en-US" sz="1800" dirty="0"/>
          </a:p>
        </p:txBody>
      </p:sp>
      <p:sp>
        <p:nvSpPr>
          <p:cNvPr id="9" name="Text 7"/>
          <p:cNvSpPr txBox="1"/>
          <p:nvPr/>
        </p:nvSpPr>
        <p:spPr>
          <a:xfrm>
            <a:off x="2194560" y="2907792"/>
            <a:ext cx="9326880" cy="502920"/>
          </a:xfrm>
          <a:prstGeom prst="rect">
            <a:avLst/>
          </a:prstGeom>
          <a:noFill/>
          <a:ln/>
        </p:spPr>
        <p:txBody>
          <a:bodyPr wrap="square" lIns="0" tIns="0" rIns="0" bIns="0" rtlCol="0" anchor="ctr"/>
          <a:lstStyle/>
          <a:p>
            <a:pPr marL="0" indent="0">
              <a:buNone/>
            </a:pPr>
            <a:r>
              <a:rPr lang="en-US" sz="1500" dirty="0">
                <a:solidFill>
                  <a:srgbClr val="FFFFFF"/>
                </a:solidFill>
                <a:latin typeface="Calibri" pitchFamily="34" charset="0"/>
                <a:ea typeface="Calibri" pitchFamily="34" charset="-122"/>
                <a:cs typeface="Calibri" pitchFamily="34" charset="-120"/>
              </a:rPr>
              <a:t>Confirm the district has a named Public Records Officer and a written request log.</a:t>
            </a:r>
            <a:endParaRPr lang="en-US" sz="1500" dirty="0"/>
          </a:p>
        </p:txBody>
      </p:sp>
      <p:sp>
        <p:nvSpPr>
          <p:cNvPr id="10" name="Shape 8"/>
          <p:cNvSpPr/>
          <p:nvPr/>
        </p:nvSpPr>
        <p:spPr>
          <a:xfrm>
            <a:off x="548640" y="3621024"/>
            <a:ext cx="11064240" cy="658368"/>
          </a:xfrm>
          <a:prstGeom prst="rect">
            <a:avLst/>
          </a:prstGeom>
          <a:solidFill>
            <a:srgbClr val="FFFFFF">
              <a:alpha val="8000"/>
            </a:srgbClr>
          </a:solidFill>
          <a:ln w="6350">
            <a:solidFill>
              <a:srgbClr val="CADCFC"/>
            </a:solidFill>
            <a:prstDash val="solid"/>
          </a:ln>
        </p:spPr>
        <p:txBody>
          <a:bodyPr/>
          <a:lstStyle/>
          <a:p>
            <a:endParaRPr lang="en-US"/>
          </a:p>
        </p:txBody>
      </p:sp>
      <p:sp>
        <p:nvSpPr>
          <p:cNvPr id="11" name="Text 9"/>
          <p:cNvSpPr txBox="1"/>
          <p:nvPr/>
        </p:nvSpPr>
        <p:spPr>
          <a:xfrm>
            <a:off x="822960" y="3712464"/>
            <a:ext cx="1280160" cy="502920"/>
          </a:xfrm>
          <a:prstGeom prst="rect">
            <a:avLst/>
          </a:prstGeom>
          <a:noFill/>
          <a:ln/>
        </p:spPr>
        <p:txBody>
          <a:bodyPr wrap="square" lIns="0" tIns="0" rIns="0" bIns="0" rtlCol="0" anchor="ctr"/>
          <a:lstStyle/>
          <a:p>
            <a:pPr marL="0" indent="0">
              <a:buNone/>
            </a:pPr>
            <a:r>
              <a:rPr lang="en-US" sz="1800" b="1" dirty="0">
                <a:solidFill>
                  <a:srgbClr val="C89B3C"/>
                </a:solidFill>
                <a:latin typeface="Cambria" pitchFamily="34" charset="0"/>
                <a:ea typeface="Cambria" pitchFamily="34" charset="-122"/>
                <a:cs typeface="Cambria" pitchFamily="34" charset="-120"/>
              </a:rPr>
              <a:t>F-1</a:t>
            </a:r>
            <a:endParaRPr lang="en-US" sz="1800" dirty="0"/>
          </a:p>
        </p:txBody>
      </p:sp>
      <p:sp>
        <p:nvSpPr>
          <p:cNvPr id="12" name="Text 10"/>
          <p:cNvSpPr txBox="1"/>
          <p:nvPr/>
        </p:nvSpPr>
        <p:spPr>
          <a:xfrm>
            <a:off x="2194560" y="3712464"/>
            <a:ext cx="9326880" cy="502920"/>
          </a:xfrm>
          <a:prstGeom prst="rect">
            <a:avLst/>
          </a:prstGeom>
          <a:noFill/>
          <a:ln/>
        </p:spPr>
        <p:txBody>
          <a:bodyPr wrap="square" lIns="0" tIns="0" rIns="0" bIns="0" rtlCol="0" anchor="ctr"/>
          <a:lstStyle/>
          <a:p>
            <a:pPr marL="0" indent="0">
              <a:buNone/>
            </a:pPr>
            <a:r>
              <a:rPr lang="en-US" sz="1500" dirty="0">
                <a:solidFill>
                  <a:srgbClr val="FFFFFF"/>
                </a:solidFill>
                <a:latin typeface="Calibri" pitchFamily="34" charset="0"/>
                <a:ea typeface="Calibri" pitchFamily="34" charset="-122"/>
                <a:cs typeface="Calibri" pitchFamily="34" charset="-120"/>
              </a:rPr>
              <a:t>Check the PDC portal that your F-1 for this year was accepted. Set an April 1 recurring reminder.</a:t>
            </a:r>
            <a:endParaRPr lang="en-US" sz="1500" dirty="0"/>
          </a:p>
        </p:txBody>
      </p:sp>
      <p:sp>
        <p:nvSpPr>
          <p:cNvPr id="13" name="Shape 11"/>
          <p:cNvSpPr/>
          <p:nvPr/>
        </p:nvSpPr>
        <p:spPr>
          <a:xfrm>
            <a:off x="548640" y="4425696"/>
            <a:ext cx="11064240" cy="658368"/>
          </a:xfrm>
          <a:prstGeom prst="rect">
            <a:avLst/>
          </a:prstGeom>
          <a:solidFill>
            <a:srgbClr val="FFFFFF">
              <a:alpha val="8000"/>
            </a:srgbClr>
          </a:solidFill>
          <a:ln w="6350">
            <a:solidFill>
              <a:srgbClr val="CADCFC"/>
            </a:solidFill>
            <a:prstDash val="solid"/>
          </a:ln>
        </p:spPr>
        <p:txBody>
          <a:bodyPr/>
          <a:lstStyle/>
          <a:p>
            <a:endParaRPr lang="en-US"/>
          </a:p>
        </p:txBody>
      </p:sp>
      <p:sp>
        <p:nvSpPr>
          <p:cNvPr id="14" name="Text 12"/>
          <p:cNvSpPr txBox="1"/>
          <p:nvPr/>
        </p:nvSpPr>
        <p:spPr>
          <a:xfrm>
            <a:off x="822960" y="4517136"/>
            <a:ext cx="1280160" cy="502920"/>
          </a:xfrm>
          <a:prstGeom prst="rect">
            <a:avLst/>
          </a:prstGeom>
          <a:noFill/>
          <a:ln/>
        </p:spPr>
        <p:txBody>
          <a:bodyPr wrap="square" lIns="0" tIns="0" rIns="0" bIns="0" rtlCol="0" anchor="ctr"/>
          <a:lstStyle/>
          <a:p>
            <a:pPr marL="0" indent="0">
              <a:buNone/>
            </a:pPr>
            <a:r>
              <a:rPr lang="en-US" sz="1800" b="1" dirty="0">
                <a:solidFill>
                  <a:srgbClr val="C89B3C"/>
                </a:solidFill>
                <a:latin typeface="Cambria" pitchFamily="34" charset="0"/>
                <a:ea typeface="Cambria" pitchFamily="34" charset="-122"/>
                <a:cs typeface="Cambria" pitchFamily="34" charset="-120"/>
              </a:rPr>
              <a:t>Cyber</a:t>
            </a:r>
            <a:endParaRPr lang="en-US" sz="1800" dirty="0"/>
          </a:p>
        </p:txBody>
      </p:sp>
      <p:sp>
        <p:nvSpPr>
          <p:cNvPr id="15" name="Text 13"/>
          <p:cNvSpPr txBox="1"/>
          <p:nvPr/>
        </p:nvSpPr>
        <p:spPr>
          <a:xfrm>
            <a:off x="2194560" y="4517136"/>
            <a:ext cx="9326880" cy="502920"/>
          </a:xfrm>
          <a:prstGeom prst="rect">
            <a:avLst/>
          </a:prstGeom>
          <a:noFill/>
          <a:ln/>
        </p:spPr>
        <p:txBody>
          <a:bodyPr wrap="square" lIns="0" tIns="0" rIns="0" bIns="0" rtlCol="0" anchor="ctr"/>
          <a:lstStyle/>
          <a:p>
            <a:pPr marL="0" indent="0">
              <a:buNone/>
            </a:pPr>
            <a:r>
              <a:rPr lang="en-US" sz="1500" dirty="0">
                <a:solidFill>
                  <a:srgbClr val="FFFFFF"/>
                </a:solidFill>
                <a:latin typeface="Calibri" pitchFamily="34" charset="0"/>
                <a:ea typeface="Calibri" pitchFamily="34" charset="-122"/>
                <a:cs typeface="Calibri" pitchFamily="34" charset="-120"/>
              </a:rPr>
              <a:t>Request a written cyber briefing from the chief and IT — five questions, in the minutes, within 60 days.</a:t>
            </a:r>
            <a:endParaRPr lang="en-US" sz="1500" dirty="0"/>
          </a:p>
        </p:txBody>
      </p:sp>
      <p:sp>
        <p:nvSpPr>
          <p:cNvPr id="16" name="Shape 14"/>
          <p:cNvSpPr/>
          <p:nvPr/>
        </p:nvSpPr>
        <p:spPr>
          <a:xfrm>
            <a:off x="548640" y="5230368"/>
            <a:ext cx="11064240" cy="658368"/>
          </a:xfrm>
          <a:prstGeom prst="rect">
            <a:avLst/>
          </a:prstGeom>
          <a:solidFill>
            <a:srgbClr val="FFFFFF">
              <a:alpha val="8000"/>
            </a:srgbClr>
          </a:solidFill>
          <a:ln w="6350">
            <a:solidFill>
              <a:srgbClr val="CADCFC"/>
            </a:solidFill>
            <a:prstDash val="solid"/>
          </a:ln>
        </p:spPr>
        <p:txBody>
          <a:bodyPr/>
          <a:lstStyle/>
          <a:p>
            <a:endParaRPr lang="en-US"/>
          </a:p>
        </p:txBody>
      </p:sp>
      <p:sp>
        <p:nvSpPr>
          <p:cNvPr id="17" name="Text 15"/>
          <p:cNvSpPr txBox="1"/>
          <p:nvPr/>
        </p:nvSpPr>
        <p:spPr>
          <a:xfrm>
            <a:off x="822960" y="5321808"/>
            <a:ext cx="1280160" cy="502920"/>
          </a:xfrm>
          <a:prstGeom prst="rect">
            <a:avLst/>
          </a:prstGeom>
          <a:noFill/>
          <a:ln/>
        </p:spPr>
        <p:txBody>
          <a:bodyPr wrap="square" lIns="0" tIns="0" rIns="0" bIns="0" rtlCol="0" anchor="ctr"/>
          <a:lstStyle/>
          <a:p>
            <a:pPr marL="0" indent="0">
              <a:buNone/>
            </a:pPr>
            <a:r>
              <a:rPr lang="en-US" sz="1800" b="1" dirty="0">
                <a:solidFill>
                  <a:srgbClr val="C89B3C"/>
                </a:solidFill>
                <a:latin typeface="Cambria" pitchFamily="34" charset="0"/>
                <a:ea typeface="Cambria" pitchFamily="34" charset="-122"/>
                <a:cs typeface="Cambria" pitchFamily="34" charset="-120"/>
              </a:rPr>
              <a:t>AI</a:t>
            </a:r>
            <a:endParaRPr lang="en-US" sz="1800" dirty="0"/>
          </a:p>
        </p:txBody>
      </p:sp>
      <p:sp>
        <p:nvSpPr>
          <p:cNvPr id="18" name="Text 16"/>
          <p:cNvSpPr txBox="1"/>
          <p:nvPr/>
        </p:nvSpPr>
        <p:spPr>
          <a:xfrm>
            <a:off x="2194560" y="5321808"/>
            <a:ext cx="9326880" cy="502920"/>
          </a:xfrm>
          <a:prstGeom prst="rect">
            <a:avLst/>
          </a:prstGeom>
          <a:noFill/>
          <a:ln/>
        </p:spPr>
        <p:txBody>
          <a:bodyPr wrap="square" lIns="0" tIns="0" rIns="0" bIns="0" rtlCol="0" anchor="ctr"/>
          <a:lstStyle/>
          <a:p>
            <a:pPr marL="0" indent="0">
              <a:buNone/>
            </a:pPr>
            <a:r>
              <a:rPr lang="en-US" sz="1500" dirty="0">
                <a:solidFill>
                  <a:srgbClr val="FFFFFF"/>
                </a:solidFill>
                <a:latin typeface="Calibri" pitchFamily="34" charset="0"/>
                <a:ea typeface="Calibri" pitchFamily="34" charset="-122"/>
                <a:cs typeface="Calibri" pitchFamily="34" charset="-120"/>
              </a:rPr>
              <a:t>Direct the chief to bring back a draft AI-use policy within 90 days, reviewed by legal.</a:t>
            </a:r>
            <a:endParaRPr lang="en-US" sz="15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11064240" cy="822960"/>
          </a:xfrm>
          <a:prstGeom prst="rect">
            <a:avLst/>
          </a:prstGeom>
          <a:noFill/>
          <a:ln/>
        </p:spPr>
        <p:txBody>
          <a:bodyPr wrap="square" lIns="0" tIns="0" rIns="0" bIns="0" rtlCol="0" anchor="ctr"/>
          <a:lstStyle/>
          <a:p>
            <a:pPr marL="0" indent="0">
              <a:buNone/>
            </a:pPr>
            <a:r>
              <a:rPr lang="en-US" sz="3600" b="1" dirty="0">
                <a:solidFill>
                  <a:srgbClr val="1E2761"/>
                </a:solidFill>
                <a:latin typeface="Cambria" pitchFamily="34" charset="0"/>
                <a:ea typeface="Cambria" pitchFamily="34" charset="-122"/>
                <a:cs typeface="Cambria" pitchFamily="34" charset="-120"/>
              </a:rPr>
              <a:t>Where to go next</a:t>
            </a:r>
            <a:endParaRPr lang="en-US" sz="3600" dirty="0"/>
          </a:p>
        </p:txBody>
      </p:sp>
      <p:sp>
        <p:nvSpPr>
          <p:cNvPr id="3" name="Text 1"/>
          <p:cNvSpPr txBox="1"/>
          <p:nvPr/>
        </p:nvSpPr>
        <p:spPr>
          <a:xfrm>
            <a:off x="548640" y="1280160"/>
            <a:ext cx="11064240" cy="365760"/>
          </a:xfrm>
          <a:prstGeom prst="rect">
            <a:avLst/>
          </a:prstGeom>
          <a:noFill/>
          <a:ln/>
        </p:spPr>
        <p:txBody>
          <a:bodyPr wrap="square" lIns="0" tIns="0" rIns="0" bIns="0" rtlCol="0" anchor="ctr"/>
          <a:lstStyle/>
          <a:p>
            <a:pPr marL="0" indent="0">
              <a:buNone/>
            </a:pPr>
            <a:r>
              <a:rPr lang="en-US" sz="1500" i="1" dirty="0">
                <a:solidFill>
                  <a:srgbClr val="6B7280"/>
                </a:solidFill>
                <a:latin typeface="Calibri" pitchFamily="34" charset="0"/>
                <a:ea typeface="Calibri" pitchFamily="34" charset="-122"/>
                <a:cs typeface="Calibri" pitchFamily="34" charset="-120"/>
              </a:rPr>
              <a:t>Free and Washington-specific — none of these require a paid consultant.</a:t>
            </a:r>
            <a:endParaRPr lang="en-US" sz="1500" dirty="0"/>
          </a:p>
        </p:txBody>
      </p:sp>
      <p:sp>
        <p:nvSpPr>
          <p:cNvPr id="4" name="Shape 2"/>
          <p:cNvSpPr/>
          <p:nvPr/>
        </p:nvSpPr>
        <p:spPr>
          <a:xfrm>
            <a:off x="548640" y="1920240"/>
            <a:ext cx="3566160" cy="1737360"/>
          </a:xfrm>
          <a:prstGeom prst="rect">
            <a:avLst/>
          </a:prstGeom>
          <a:solidFill>
            <a:srgbClr val="F9FAFB"/>
          </a:solidFill>
          <a:ln w="9525">
            <a:solidFill>
              <a:srgbClr val="E5E7EB"/>
            </a:solidFill>
            <a:prstDash val="solid"/>
          </a:ln>
        </p:spPr>
        <p:txBody>
          <a:bodyPr/>
          <a:lstStyle/>
          <a:p>
            <a:endParaRPr lang="en-US"/>
          </a:p>
        </p:txBody>
      </p:sp>
      <p:sp>
        <p:nvSpPr>
          <p:cNvPr id="5" name="Text 3"/>
          <p:cNvSpPr txBox="1"/>
          <p:nvPr/>
        </p:nvSpPr>
        <p:spPr>
          <a:xfrm>
            <a:off x="777240" y="2103120"/>
            <a:ext cx="3200400" cy="457200"/>
          </a:xfrm>
          <a:prstGeom prst="rect">
            <a:avLst/>
          </a:prstGeom>
          <a:noFill/>
          <a:ln/>
        </p:spPr>
        <p:txBody>
          <a:bodyPr wrap="square" lIns="0" tIns="0" rIns="0" bIns="0" rtlCol="0" anchor="ctr"/>
          <a:lstStyle/>
          <a:p>
            <a:pPr marL="0" indent="0">
              <a:buNone/>
            </a:pPr>
            <a:r>
              <a:rPr lang="en-US" sz="2000" b="1" dirty="0">
                <a:solidFill>
                  <a:srgbClr val="1E2761"/>
                </a:solidFill>
                <a:latin typeface="Cambria" pitchFamily="34" charset="0"/>
                <a:ea typeface="Cambria" pitchFamily="34" charset="-122"/>
                <a:cs typeface="Cambria" pitchFamily="34" charset="-120"/>
              </a:rPr>
              <a:t>MRSC</a:t>
            </a:r>
            <a:endParaRPr lang="en-US" sz="2000" dirty="0"/>
          </a:p>
        </p:txBody>
      </p:sp>
      <p:sp>
        <p:nvSpPr>
          <p:cNvPr id="6" name="Text 4"/>
          <p:cNvSpPr txBox="1"/>
          <p:nvPr/>
        </p:nvSpPr>
        <p:spPr>
          <a:xfrm>
            <a:off x="777240" y="2560320"/>
            <a:ext cx="3200400" cy="320040"/>
          </a:xfrm>
          <a:prstGeom prst="rect">
            <a:avLst/>
          </a:prstGeom>
          <a:noFill/>
          <a:ln/>
        </p:spPr>
        <p:txBody>
          <a:bodyPr wrap="square" lIns="0" tIns="0" rIns="0" bIns="0" rtlCol="0" anchor="ctr"/>
          <a:lstStyle/>
          <a:p>
            <a:pPr marL="0" indent="0">
              <a:buNone/>
            </a:pPr>
            <a:r>
              <a:rPr lang="en-US" sz="1200" b="1" dirty="0">
                <a:solidFill>
                  <a:srgbClr val="C89B3C"/>
                </a:solidFill>
                <a:latin typeface="Calibri" pitchFamily="34" charset="0"/>
                <a:ea typeface="Calibri" pitchFamily="34" charset="-122"/>
                <a:cs typeface="Calibri" pitchFamily="34" charset="-120"/>
              </a:rPr>
              <a:t>mrsc.org</a:t>
            </a:r>
            <a:endParaRPr lang="en-US" sz="1200" dirty="0"/>
          </a:p>
        </p:txBody>
      </p:sp>
      <p:sp>
        <p:nvSpPr>
          <p:cNvPr id="7" name="Text 5"/>
          <p:cNvSpPr txBox="1"/>
          <p:nvPr/>
        </p:nvSpPr>
        <p:spPr>
          <a:xfrm>
            <a:off x="777240" y="2880360"/>
            <a:ext cx="3200400" cy="685800"/>
          </a:xfrm>
          <a:prstGeom prst="rect">
            <a:avLst/>
          </a:prstGeom>
          <a:noFill/>
          <a:ln/>
        </p:spPr>
        <p:txBody>
          <a:bodyPr wrap="square" lIns="0" tIns="0" rIns="0" bIns="0" rtlCol="0" anchor="t"/>
          <a:lstStyle/>
          <a:p>
            <a:pPr marL="0" indent="0">
              <a:buNone/>
            </a:pPr>
            <a:r>
              <a:rPr lang="en-US" sz="1200" dirty="0">
                <a:solidFill>
                  <a:srgbClr val="2A2A2A"/>
                </a:solidFill>
                <a:latin typeface="Calibri" pitchFamily="34" charset="0"/>
                <a:ea typeface="Calibri" pitchFamily="34" charset="-122"/>
                <a:cs typeface="Calibri" pitchFamily="34" charset="-120"/>
              </a:rPr>
              <a:t>Free legal guides for WA local government — the first place to look on OPMA, PRA, and F-1.</a:t>
            </a:r>
            <a:endParaRPr lang="en-US" sz="1200" dirty="0"/>
          </a:p>
        </p:txBody>
      </p:sp>
      <p:sp>
        <p:nvSpPr>
          <p:cNvPr id="8" name="Shape 6"/>
          <p:cNvSpPr/>
          <p:nvPr/>
        </p:nvSpPr>
        <p:spPr>
          <a:xfrm>
            <a:off x="4343400" y="1920240"/>
            <a:ext cx="3566160" cy="1737360"/>
          </a:xfrm>
          <a:prstGeom prst="rect">
            <a:avLst/>
          </a:prstGeom>
          <a:solidFill>
            <a:srgbClr val="F9FAFB"/>
          </a:solidFill>
          <a:ln w="9525">
            <a:solidFill>
              <a:srgbClr val="E5E7EB"/>
            </a:solidFill>
            <a:prstDash val="solid"/>
          </a:ln>
        </p:spPr>
        <p:txBody>
          <a:bodyPr/>
          <a:lstStyle/>
          <a:p>
            <a:endParaRPr lang="en-US"/>
          </a:p>
        </p:txBody>
      </p:sp>
      <p:sp>
        <p:nvSpPr>
          <p:cNvPr id="9" name="Text 7"/>
          <p:cNvSpPr txBox="1"/>
          <p:nvPr/>
        </p:nvSpPr>
        <p:spPr>
          <a:xfrm>
            <a:off x="4572000" y="2103120"/>
            <a:ext cx="3200400" cy="457200"/>
          </a:xfrm>
          <a:prstGeom prst="rect">
            <a:avLst/>
          </a:prstGeom>
          <a:noFill/>
          <a:ln/>
        </p:spPr>
        <p:txBody>
          <a:bodyPr wrap="square" lIns="0" tIns="0" rIns="0" bIns="0" rtlCol="0" anchor="ctr"/>
          <a:lstStyle/>
          <a:p>
            <a:pPr marL="0" indent="0">
              <a:buNone/>
            </a:pPr>
            <a:r>
              <a:rPr lang="en-US" sz="2000" b="1" dirty="0">
                <a:solidFill>
                  <a:srgbClr val="1E2761"/>
                </a:solidFill>
                <a:latin typeface="Cambria" pitchFamily="34" charset="0"/>
                <a:ea typeface="Cambria" pitchFamily="34" charset="-122"/>
                <a:cs typeface="Cambria" pitchFamily="34" charset="-120"/>
              </a:rPr>
              <a:t>WFCA</a:t>
            </a:r>
            <a:endParaRPr lang="en-US" sz="2000" dirty="0"/>
          </a:p>
        </p:txBody>
      </p:sp>
      <p:sp>
        <p:nvSpPr>
          <p:cNvPr id="10" name="Text 8"/>
          <p:cNvSpPr txBox="1"/>
          <p:nvPr/>
        </p:nvSpPr>
        <p:spPr>
          <a:xfrm>
            <a:off x="4572000" y="2560320"/>
            <a:ext cx="3200400" cy="320040"/>
          </a:xfrm>
          <a:prstGeom prst="rect">
            <a:avLst/>
          </a:prstGeom>
          <a:noFill/>
          <a:ln/>
        </p:spPr>
        <p:txBody>
          <a:bodyPr wrap="square" lIns="0" tIns="0" rIns="0" bIns="0" rtlCol="0" anchor="ctr"/>
          <a:lstStyle/>
          <a:p>
            <a:pPr marL="0" indent="0">
              <a:buNone/>
            </a:pPr>
            <a:r>
              <a:rPr lang="en-US" sz="1200" b="1" dirty="0">
                <a:solidFill>
                  <a:srgbClr val="C89B3C"/>
                </a:solidFill>
                <a:latin typeface="Calibri" pitchFamily="34" charset="0"/>
                <a:ea typeface="Calibri" pitchFamily="34" charset="-122"/>
                <a:cs typeface="Calibri" pitchFamily="34" charset="-120"/>
              </a:rPr>
              <a:t>wfca.wa.gov</a:t>
            </a:r>
            <a:endParaRPr lang="en-US" sz="1200" dirty="0"/>
          </a:p>
        </p:txBody>
      </p:sp>
      <p:sp>
        <p:nvSpPr>
          <p:cNvPr id="11" name="Text 9"/>
          <p:cNvSpPr txBox="1"/>
          <p:nvPr/>
        </p:nvSpPr>
        <p:spPr>
          <a:xfrm>
            <a:off x="4572000" y="2880360"/>
            <a:ext cx="3200400" cy="685800"/>
          </a:xfrm>
          <a:prstGeom prst="rect">
            <a:avLst/>
          </a:prstGeom>
          <a:noFill/>
          <a:ln/>
        </p:spPr>
        <p:txBody>
          <a:bodyPr wrap="square" lIns="0" tIns="0" rIns="0" bIns="0" rtlCol="0" anchor="t"/>
          <a:lstStyle/>
          <a:p>
            <a:pPr marL="0" indent="0">
              <a:buNone/>
            </a:pPr>
            <a:r>
              <a:rPr lang="en-US" sz="1200" dirty="0">
                <a:solidFill>
                  <a:srgbClr val="2A2A2A"/>
                </a:solidFill>
                <a:latin typeface="Calibri" pitchFamily="34" charset="0"/>
                <a:ea typeface="Calibri" pitchFamily="34" charset="-122"/>
                <a:cs typeface="Calibri" pitchFamily="34" charset="-120"/>
              </a:rPr>
              <a:t>Fire commissioner-specific training, model policies, and the Spring Series webinars.</a:t>
            </a:r>
            <a:endParaRPr lang="en-US" sz="1200" dirty="0"/>
          </a:p>
        </p:txBody>
      </p:sp>
      <p:sp>
        <p:nvSpPr>
          <p:cNvPr id="12" name="Shape 10"/>
          <p:cNvSpPr/>
          <p:nvPr/>
        </p:nvSpPr>
        <p:spPr>
          <a:xfrm>
            <a:off x="8138160" y="1920240"/>
            <a:ext cx="3566160" cy="1737360"/>
          </a:xfrm>
          <a:prstGeom prst="rect">
            <a:avLst/>
          </a:prstGeom>
          <a:solidFill>
            <a:srgbClr val="F9FAFB"/>
          </a:solidFill>
          <a:ln w="9525">
            <a:solidFill>
              <a:srgbClr val="E5E7EB"/>
            </a:solidFill>
            <a:prstDash val="solid"/>
          </a:ln>
        </p:spPr>
        <p:txBody>
          <a:bodyPr/>
          <a:lstStyle/>
          <a:p>
            <a:endParaRPr lang="en-US"/>
          </a:p>
        </p:txBody>
      </p:sp>
      <p:sp>
        <p:nvSpPr>
          <p:cNvPr id="13" name="Text 11"/>
          <p:cNvSpPr txBox="1"/>
          <p:nvPr/>
        </p:nvSpPr>
        <p:spPr>
          <a:xfrm>
            <a:off x="8366760" y="2103120"/>
            <a:ext cx="3200400" cy="457200"/>
          </a:xfrm>
          <a:prstGeom prst="rect">
            <a:avLst/>
          </a:prstGeom>
          <a:noFill/>
          <a:ln/>
        </p:spPr>
        <p:txBody>
          <a:bodyPr wrap="square" lIns="0" tIns="0" rIns="0" bIns="0" rtlCol="0" anchor="ctr"/>
          <a:lstStyle/>
          <a:p>
            <a:pPr marL="0" indent="0">
              <a:buNone/>
            </a:pPr>
            <a:r>
              <a:rPr lang="en-US" sz="2000" b="1" dirty="0">
                <a:solidFill>
                  <a:srgbClr val="1E2761"/>
                </a:solidFill>
                <a:latin typeface="Cambria" pitchFamily="34" charset="0"/>
                <a:ea typeface="Cambria" pitchFamily="34" charset="-122"/>
                <a:cs typeface="Cambria" pitchFamily="34" charset="-120"/>
              </a:rPr>
              <a:t>PDC</a:t>
            </a:r>
            <a:endParaRPr lang="en-US" sz="2000" dirty="0"/>
          </a:p>
        </p:txBody>
      </p:sp>
      <p:sp>
        <p:nvSpPr>
          <p:cNvPr id="14" name="Text 12"/>
          <p:cNvSpPr txBox="1"/>
          <p:nvPr/>
        </p:nvSpPr>
        <p:spPr>
          <a:xfrm>
            <a:off x="8366760" y="2560320"/>
            <a:ext cx="3200400" cy="320040"/>
          </a:xfrm>
          <a:prstGeom prst="rect">
            <a:avLst/>
          </a:prstGeom>
          <a:noFill/>
          <a:ln/>
        </p:spPr>
        <p:txBody>
          <a:bodyPr wrap="square" lIns="0" tIns="0" rIns="0" bIns="0" rtlCol="0" anchor="ctr"/>
          <a:lstStyle/>
          <a:p>
            <a:pPr marL="0" indent="0">
              <a:buNone/>
            </a:pPr>
            <a:r>
              <a:rPr lang="en-US" sz="1200" b="1" dirty="0">
                <a:solidFill>
                  <a:srgbClr val="C89B3C"/>
                </a:solidFill>
                <a:latin typeface="Calibri" pitchFamily="34" charset="0"/>
                <a:ea typeface="Calibri" pitchFamily="34" charset="-122"/>
                <a:cs typeface="Calibri" pitchFamily="34" charset="-120"/>
              </a:rPr>
              <a:t>pdc.wa.gov</a:t>
            </a:r>
            <a:endParaRPr lang="en-US" sz="1200" dirty="0"/>
          </a:p>
        </p:txBody>
      </p:sp>
      <p:sp>
        <p:nvSpPr>
          <p:cNvPr id="15" name="Text 13"/>
          <p:cNvSpPr txBox="1"/>
          <p:nvPr/>
        </p:nvSpPr>
        <p:spPr>
          <a:xfrm>
            <a:off x="8366760" y="2880360"/>
            <a:ext cx="3200400" cy="685800"/>
          </a:xfrm>
          <a:prstGeom prst="rect">
            <a:avLst/>
          </a:prstGeom>
          <a:noFill/>
          <a:ln/>
        </p:spPr>
        <p:txBody>
          <a:bodyPr wrap="square" lIns="0" tIns="0" rIns="0" bIns="0" rtlCol="0" anchor="t"/>
          <a:lstStyle/>
          <a:p>
            <a:pPr marL="0" indent="0">
              <a:buNone/>
            </a:pPr>
            <a:r>
              <a:rPr lang="en-US" sz="1200" dirty="0">
                <a:solidFill>
                  <a:srgbClr val="2A2A2A"/>
                </a:solidFill>
                <a:latin typeface="Calibri" pitchFamily="34" charset="0"/>
                <a:ea typeface="Calibri" pitchFamily="34" charset="-122"/>
                <a:cs typeface="Calibri" pitchFamily="34" charset="-120"/>
              </a:rPr>
              <a:t>F-1 filing portal, enforcement docket, and campaign finance guidance.</a:t>
            </a:r>
            <a:endParaRPr lang="en-US" sz="1200" dirty="0"/>
          </a:p>
        </p:txBody>
      </p:sp>
      <p:sp>
        <p:nvSpPr>
          <p:cNvPr id="16" name="Shape 14"/>
          <p:cNvSpPr/>
          <p:nvPr/>
        </p:nvSpPr>
        <p:spPr>
          <a:xfrm>
            <a:off x="548640" y="3840480"/>
            <a:ext cx="3566160" cy="1737360"/>
          </a:xfrm>
          <a:prstGeom prst="rect">
            <a:avLst/>
          </a:prstGeom>
          <a:solidFill>
            <a:srgbClr val="F9FAFB"/>
          </a:solidFill>
          <a:ln w="9525">
            <a:solidFill>
              <a:srgbClr val="E5E7EB"/>
            </a:solidFill>
            <a:prstDash val="solid"/>
          </a:ln>
        </p:spPr>
        <p:txBody>
          <a:bodyPr/>
          <a:lstStyle/>
          <a:p>
            <a:endParaRPr lang="en-US"/>
          </a:p>
        </p:txBody>
      </p:sp>
      <p:sp>
        <p:nvSpPr>
          <p:cNvPr id="17" name="Text 15"/>
          <p:cNvSpPr txBox="1"/>
          <p:nvPr/>
        </p:nvSpPr>
        <p:spPr>
          <a:xfrm>
            <a:off x="777240" y="4023360"/>
            <a:ext cx="3200400" cy="457200"/>
          </a:xfrm>
          <a:prstGeom prst="rect">
            <a:avLst/>
          </a:prstGeom>
          <a:noFill/>
          <a:ln/>
        </p:spPr>
        <p:txBody>
          <a:bodyPr wrap="square" lIns="0" tIns="0" rIns="0" bIns="0" rtlCol="0" anchor="ctr"/>
          <a:lstStyle/>
          <a:p>
            <a:pPr marL="0" indent="0">
              <a:buNone/>
            </a:pPr>
            <a:r>
              <a:rPr lang="en-US" sz="2000" b="1" dirty="0">
                <a:solidFill>
                  <a:srgbClr val="1E2761"/>
                </a:solidFill>
                <a:latin typeface="Cambria" pitchFamily="34" charset="0"/>
                <a:ea typeface="Cambria" pitchFamily="34" charset="-122"/>
                <a:cs typeface="Cambria" pitchFamily="34" charset="-120"/>
              </a:rPr>
              <a:t>WA Attorney General</a:t>
            </a:r>
            <a:endParaRPr lang="en-US" sz="2000" dirty="0"/>
          </a:p>
        </p:txBody>
      </p:sp>
      <p:sp>
        <p:nvSpPr>
          <p:cNvPr id="18" name="Text 16"/>
          <p:cNvSpPr txBox="1"/>
          <p:nvPr/>
        </p:nvSpPr>
        <p:spPr>
          <a:xfrm>
            <a:off x="777240" y="4480560"/>
            <a:ext cx="3200400" cy="320040"/>
          </a:xfrm>
          <a:prstGeom prst="rect">
            <a:avLst/>
          </a:prstGeom>
          <a:noFill/>
          <a:ln/>
        </p:spPr>
        <p:txBody>
          <a:bodyPr wrap="square" lIns="0" tIns="0" rIns="0" bIns="0" rtlCol="0" anchor="ctr"/>
          <a:lstStyle/>
          <a:p>
            <a:pPr marL="0" indent="0">
              <a:buNone/>
            </a:pPr>
            <a:r>
              <a:rPr lang="en-US" sz="1200" b="1" dirty="0">
                <a:solidFill>
                  <a:srgbClr val="C89B3C"/>
                </a:solidFill>
                <a:latin typeface="Calibri" pitchFamily="34" charset="0"/>
                <a:ea typeface="Calibri" pitchFamily="34" charset="-122"/>
                <a:cs typeface="Calibri" pitchFamily="34" charset="-120"/>
              </a:rPr>
              <a:t>atg.wa.gov</a:t>
            </a:r>
            <a:endParaRPr lang="en-US" sz="1200" dirty="0"/>
          </a:p>
        </p:txBody>
      </p:sp>
      <p:sp>
        <p:nvSpPr>
          <p:cNvPr id="19" name="Text 17"/>
          <p:cNvSpPr txBox="1"/>
          <p:nvPr/>
        </p:nvSpPr>
        <p:spPr>
          <a:xfrm>
            <a:off x="777240" y="4800600"/>
            <a:ext cx="3200400" cy="685800"/>
          </a:xfrm>
          <a:prstGeom prst="rect">
            <a:avLst/>
          </a:prstGeom>
          <a:noFill/>
          <a:ln/>
        </p:spPr>
        <p:txBody>
          <a:bodyPr wrap="square" lIns="0" tIns="0" rIns="0" bIns="0" rtlCol="0" anchor="t"/>
          <a:lstStyle/>
          <a:p>
            <a:pPr marL="0" indent="0">
              <a:buNone/>
            </a:pPr>
            <a:r>
              <a:rPr lang="en-US" sz="1200" dirty="0">
                <a:solidFill>
                  <a:srgbClr val="2A2A2A"/>
                </a:solidFill>
                <a:latin typeface="Calibri" pitchFamily="34" charset="0"/>
                <a:ea typeface="Calibri" pitchFamily="34" charset="-122"/>
                <a:cs typeface="Calibri" pitchFamily="34" charset="-120"/>
              </a:rPr>
              <a:t>OPMA and PRA opinions, model rules, and free training.</a:t>
            </a:r>
            <a:endParaRPr lang="en-US" sz="1200" dirty="0"/>
          </a:p>
        </p:txBody>
      </p:sp>
      <p:sp>
        <p:nvSpPr>
          <p:cNvPr id="20" name="Shape 18"/>
          <p:cNvSpPr/>
          <p:nvPr/>
        </p:nvSpPr>
        <p:spPr>
          <a:xfrm>
            <a:off x="4343400" y="3840480"/>
            <a:ext cx="3566160" cy="1737360"/>
          </a:xfrm>
          <a:prstGeom prst="rect">
            <a:avLst/>
          </a:prstGeom>
          <a:solidFill>
            <a:srgbClr val="F9FAFB"/>
          </a:solidFill>
          <a:ln w="9525">
            <a:solidFill>
              <a:srgbClr val="E5E7EB"/>
            </a:solidFill>
            <a:prstDash val="solid"/>
          </a:ln>
        </p:spPr>
        <p:txBody>
          <a:bodyPr/>
          <a:lstStyle/>
          <a:p>
            <a:endParaRPr lang="en-US"/>
          </a:p>
        </p:txBody>
      </p:sp>
      <p:sp>
        <p:nvSpPr>
          <p:cNvPr id="21" name="Text 19"/>
          <p:cNvSpPr txBox="1"/>
          <p:nvPr/>
        </p:nvSpPr>
        <p:spPr>
          <a:xfrm>
            <a:off x="4572000" y="4023360"/>
            <a:ext cx="3200400" cy="457200"/>
          </a:xfrm>
          <a:prstGeom prst="rect">
            <a:avLst/>
          </a:prstGeom>
          <a:noFill/>
          <a:ln/>
        </p:spPr>
        <p:txBody>
          <a:bodyPr wrap="square" lIns="0" tIns="0" rIns="0" bIns="0" rtlCol="0" anchor="ctr"/>
          <a:lstStyle/>
          <a:p>
            <a:pPr marL="0" indent="0">
              <a:buNone/>
            </a:pPr>
            <a:r>
              <a:rPr lang="en-US" sz="2000" b="1" dirty="0">
                <a:solidFill>
                  <a:srgbClr val="1E2761"/>
                </a:solidFill>
                <a:latin typeface="Cambria" pitchFamily="34" charset="0"/>
                <a:ea typeface="Cambria" pitchFamily="34" charset="-122"/>
                <a:cs typeface="Cambria" pitchFamily="34" charset="-120"/>
              </a:rPr>
              <a:t>State Auditor</a:t>
            </a:r>
            <a:endParaRPr lang="en-US" sz="2000" dirty="0"/>
          </a:p>
        </p:txBody>
      </p:sp>
      <p:sp>
        <p:nvSpPr>
          <p:cNvPr id="22" name="Text 20"/>
          <p:cNvSpPr txBox="1"/>
          <p:nvPr/>
        </p:nvSpPr>
        <p:spPr>
          <a:xfrm>
            <a:off x="4572000" y="4480560"/>
            <a:ext cx="3200400" cy="320040"/>
          </a:xfrm>
          <a:prstGeom prst="rect">
            <a:avLst/>
          </a:prstGeom>
          <a:noFill/>
          <a:ln/>
        </p:spPr>
        <p:txBody>
          <a:bodyPr wrap="square" lIns="0" tIns="0" rIns="0" bIns="0" rtlCol="0" anchor="ctr"/>
          <a:lstStyle/>
          <a:p>
            <a:pPr marL="0" indent="0">
              <a:buNone/>
            </a:pPr>
            <a:r>
              <a:rPr lang="en-US" sz="1200" b="1" dirty="0">
                <a:solidFill>
                  <a:srgbClr val="C89B3C"/>
                </a:solidFill>
                <a:latin typeface="Calibri" pitchFamily="34" charset="0"/>
                <a:ea typeface="Calibri" pitchFamily="34" charset="-122"/>
                <a:cs typeface="Calibri" pitchFamily="34" charset="-120"/>
              </a:rPr>
              <a:t>sao.wa.gov</a:t>
            </a:r>
            <a:endParaRPr lang="en-US" sz="1200" dirty="0"/>
          </a:p>
        </p:txBody>
      </p:sp>
      <p:sp>
        <p:nvSpPr>
          <p:cNvPr id="23" name="Text 21"/>
          <p:cNvSpPr txBox="1"/>
          <p:nvPr/>
        </p:nvSpPr>
        <p:spPr>
          <a:xfrm>
            <a:off x="4572000" y="4800600"/>
            <a:ext cx="3200400" cy="685800"/>
          </a:xfrm>
          <a:prstGeom prst="rect">
            <a:avLst/>
          </a:prstGeom>
          <a:noFill/>
          <a:ln/>
        </p:spPr>
        <p:txBody>
          <a:bodyPr wrap="square" lIns="0" tIns="0" rIns="0" bIns="0" rtlCol="0" anchor="t"/>
          <a:lstStyle/>
          <a:p>
            <a:pPr marL="0" indent="0">
              <a:buNone/>
            </a:pPr>
            <a:r>
              <a:rPr lang="en-US" sz="1200" dirty="0">
                <a:solidFill>
                  <a:srgbClr val="2A2A2A"/>
                </a:solidFill>
                <a:latin typeface="Calibri" pitchFamily="34" charset="0"/>
                <a:ea typeface="Calibri" pitchFamily="34" charset="-122"/>
                <a:cs typeface="Calibri" pitchFamily="34" charset="-120"/>
              </a:rPr>
              <a:t>Cybersecurity resources, audit findings library, and best practices for special-purpose districts.</a:t>
            </a:r>
            <a:endParaRPr lang="en-US" sz="1200" dirty="0"/>
          </a:p>
        </p:txBody>
      </p:sp>
      <p:sp>
        <p:nvSpPr>
          <p:cNvPr id="24" name="Shape 22"/>
          <p:cNvSpPr/>
          <p:nvPr/>
        </p:nvSpPr>
        <p:spPr>
          <a:xfrm>
            <a:off x="8138160" y="3840480"/>
            <a:ext cx="3566160" cy="1737360"/>
          </a:xfrm>
          <a:prstGeom prst="rect">
            <a:avLst/>
          </a:prstGeom>
          <a:solidFill>
            <a:srgbClr val="F9FAFB"/>
          </a:solidFill>
          <a:ln w="9525">
            <a:solidFill>
              <a:srgbClr val="E5E7EB"/>
            </a:solidFill>
            <a:prstDash val="solid"/>
          </a:ln>
        </p:spPr>
        <p:txBody>
          <a:bodyPr/>
          <a:lstStyle/>
          <a:p>
            <a:endParaRPr lang="en-US"/>
          </a:p>
        </p:txBody>
      </p:sp>
      <p:sp>
        <p:nvSpPr>
          <p:cNvPr id="25" name="Text 23"/>
          <p:cNvSpPr txBox="1"/>
          <p:nvPr/>
        </p:nvSpPr>
        <p:spPr>
          <a:xfrm>
            <a:off x="8366760" y="4023360"/>
            <a:ext cx="3200400" cy="457200"/>
          </a:xfrm>
          <a:prstGeom prst="rect">
            <a:avLst/>
          </a:prstGeom>
          <a:noFill/>
          <a:ln/>
        </p:spPr>
        <p:txBody>
          <a:bodyPr wrap="square" lIns="0" tIns="0" rIns="0" bIns="0" rtlCol="0" anchor="ctr"/>
          <a:lstStyle/>
          <a:p>
            <a:pPr marL="0" indent="0">
              <a:buNone/>
            </a:pPr>
            <a:r>
              <a:rPr lang="en-US" sz="2000" b="1" dirty="0">
                <a:solidFill>
                  <a:srgbClr val="1E2761"/>
                </a:solidFill>
                <a:latin typeface="Cambria" pitchFamily="34" charset="0"/>
                <a:ea typeface="Cambria" pitchFamily="34" charset="-122"/>
                <a:cs typeface="Cambria" pitchFamily="34" charset="-120"/>
              </a:rPr>
              <a:t>State Archivist</a:t>
            </a:r>
            <a:endParaRPr lang="en-US" sz="2000" dirty="0"/>
          </a:p>
        </p:txBody>
      </p:sp>
      <p:sp>
        <p:nvSpPr>
          <p:cNvPr id="26" name="Text 24"/>
          <p:cNvSpPr txBox="1"/>
          <p:nvPr/>
        </p:nvSpPr>
        <p:spPr>
          <a:xfrm>
            <a:off x="8366760" y="4480560"/>
            <a:ext cx="3200400" cy="320040"/>
          </a:xfrm>
          <a:prstGeom prst="rect">
            <a:avLst/>
          </a:prstGeom>
          <a:noFill/>
          <a:ln/>
        </p:spPr>
        <p:txBody>
          <a:bodyPr wrap="square" lIns="0" tIns="0" rIns="0" bIns="0" rtlCol="0" anchor="ctr"/>
          <a:lstStyle/>
          <a:p>
            <a:pPr marL="0" indent="0">
              <a:buNone/>
            </a:pPr>
            <a:r>
              <a:rPr lang="en-US" sz="1200" b="1" dirty="0">
                <a:solidFill>
                  <a:srgbClr val="C89B3C"/>
                </a:solidFill>
                <a:latin typeface="Calibri" pitchFamily="34" charset="0"/>
                <a:ea typeface="Calibri" pitchFamily="34" charset="-122"/>
                <a:cs typeface="Calibri" pitchFamily="34" charset="-120"/>
              </a:rPr>
              <a:t>sos.wa.gov/archives</a:t>
            </a:r>
            <a:endParaRPr lang="en-US" sz="1200" dirty="0"/>
          </a:p>
        </p:txBody>
      </p:sp>
      <p:sp>
        <p:nvSpPr>
          <p:cNvPr id="27" name="Text 25"/>
          <p:cNvSpPr txBox="1"/>
          <p:nvPr/>
        </p:nvSpPr>
        <p:spPr>
          <a:xfrm>
            <a:off x="8366760" y="4800600"/>
            <a:ext cx="3200400" cy="685800"/>
          </a:xfrm>
          <a:prstGeom prst="rect">
            <a:avLst/>
          </a:prstGeom>
          <a:noFill/>
          <a:ln/>
        </p:spPr>
        <p:txBody>
          <a:bodyPr wrap="square" lIns="0" tIns="0" rIns="0" bIns="0" rtlCol="0" anchor="t"/>
          <a:lstStyle/>
          <a:p>
            <a:pPr marL="0" indent="0">
              <a:buNone/>
            </a:pPr>
            <a:r>
              <a:rPr lang="en-US" sz="1200" dirty="0">
                <a:solidFill>
                  <a:srgbClr val="2A2A2A"/>
                </a:solidFill>
                <a:latin typeface="Calibri" pitchFamily="34" charset="0"/>
                <a:ea typeface="Calibri" pitchFamily="34" charset="-122"/>
                <a:cs typeface="Calibri" pitchFamily="34" charset="-120"/>
              </a:rPr>
              <a:t>Local Government Records Retention Schedules — the controlling authority on what you keep.</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1E2761"/>
        </a:solidFill>
        <a:effectLst/>
      </p:bgPr>
    </p:bg>
    <p:spTree>
      <p:nvGrpSpPr>
        <p:cNvPr id="1" name=""/>
        <p:cNvGrpSpPr/>
        <p:nvPr/>
      </p:nvGrpSpPr>
      <p:grpSpPr>
        <a:xfrm>
          <a:off x="0" y="0"/>
          <a:ext cx="0" cy="0"/>
          <a:chOff x="0" y="0"/>
          <a:chExt cx="0" cy="0"/>
        </a:xfrm>
      </p:grpSpPr>
      <p:sp>
        <p:nvSpPr>
          <p:cNvPr id="2" name="Text 0"/>
          <p:cNvSpPr txBox="1"/>
          <p:nvPr/>
        </p:nvSpPr>
        <p:spPr>
          <a:xfrm>
            <a:off x="548640" y="123569"/>
            <a:ext cx="11064240" cy="2619631"/>
          </a:xfrm>
          <a:prstGeom prst="rect">
            <a:avLst/>
          </a:prstGeom>
          <a:noFill/>
          <a:ln/>
        </p:spPr>
        <p:txBody>
          <a:bodyPr wrap="square" lIns="0" tIns="0" rIns="0" bIns="0" rtlCol="0" anchor="ctr"/>
          <a:lstStyle/>
          <a:p>
            <a:pPr marL="0" indent="0" algn="ctr">
              <a:buNone/>
            </a:pPr>
            <a:r>
              <a:rPr lang="en-US" sz="7200" b="1" dirty="0">
                <a:solidFill>
                  <a:srgbClr val="FFFFFF"/>
                </a:solidFill>
                <a:latin typeface="Cambria" pitchFamily="34" charset="0"/>
                <a:ea typeface="Cambria" pitchFamily="34" charset="-122"/>
                <a:cs typeface="Cambria" pitchFamily="34" charset="-120"/>
              </a:rPr>
              <a:t>Thank You</a:t>
            </a:r>
          </a:p>
        </p:txBody>
      </p:sp>
      <p:sp>
        <p:nvSpPr>
          <p:cNvPr id="3" name="Text 1"/>
          <p:cNvSpPr txBox="1"/>
          <p:nvPr/>
        </p:nvSpPr>
        <p:spPr>
          <a:xfrm>
            <a:off x="548640" y="3291840"/>
            <a:ext cx="11064240" cy="2468880"/>
          </a:xfrm>
          <a:prstGeom prst="rect">
            <a:avLst/>
          </a:prstGeom>
          <a:noFill/>
          <a:ln/>
        </p:spPr>
        <p:txBody>
          <a:bodyPr wrap="square" lIns="0" tIns="0" rIns="0" bIns="0" rtlCol="0" anchor="ctr"/>
          <a:lstStyle/>
          <a:p>
            <a:pPr marL="0" indent="0" algn="ctr">
              <a:buNone/>
            </a:pPr>
            <a:r>
              <a:rPr lang="en-US" sz="3200" i="1" dirty="0">
                <a:solidFill>
                  <a:srgbClr val="CADCFC"/>
                </a:solidFill>
                <a:latin typeface="Cambria" pitchFamily="34" charset="0"/>
                <a:ea typeface="Cambria" pitchFamily="34" charset="-122"/>
                <a:cs typeface="Cambria" pitchFamily="34" charset="-120"/>
              </a:rPr>
              <a:t>I am an attorney but not your attorney.</a:t>
            </a:r>
          </a:p>
          <a:p>
            <a:pPr marL="0" indent="0" algn="ctr">
              <a:buNone/>
            </a:pPr>
            <a:endParaRPr lang="en-US" sz="3200" i="1" dirty="0">
              <a:solidFill>
                <a:srgbClr val="CADCFC"/>
              </a:solidFill>
              <a:latin typeface="Cambria" pitchFamily="34" charset="0"/>
              <a:ea typeface="Cambria" pitchFamily="34" charset="-122"/>
              <a:cs typeface="Cambria" pitchFamily="34" charset="-120"/>
            </a:endParaRPr>
          </a:p>
          <a:p>
            <a:pPr marL="0" indent="0" algn="ctr">
              <a:buNone/>
            </a:pPr>
            <a:r>
              <a:rPr lang="en-US" sz="3200" i="1" dirty="0">
                <a:solidFill>
                  <a:srgbClr val="CADCFC"/>
                </a:solidFill>
                <a:latin typeface="Cambria" pitchFamily="34" charset="0"/>
                <a:ea typeface="Cambria" pitchFamily="34" charset="-122"/>
                <a:cs typeface="Cambria" pitchFamily="34" charset="-120"/>
              </a:rPr>
              <a:t>Legal questions affecting your District should be </a:t>
            </a:r>
          </a:p>
          <a:p>
            <a:pPr marL="0" indent="0" algn="ctr">
              <a:buNone/>
            </a:pPr>
            <a:r>
              <a:rPr lang="en-US" sz="3200" i="1">
                <a:solidFill>
                  <a:srgbClr val="CADCFC"/>
                </a:solidFill>
                <a:latin typeface="Cambria" pitchFamily="34" charset="0"/>
                <a:ea typeface="Cambria" pitchFamily="34" charset="-122"/>
                <a:cs typeface="Cambria" pitchFamily="34" charset="-120"/>
              </a:rPr>
              <a:t>directed to your Legal </a:t>
            </a:r>
            <a:r>
              <a:rPr lang="en-US" sz="3200" i="1" dirty="0">
                <a:solidFill>
                  <a:srgbClr val="CADCFC"/>
                </a:solidFill>
                <a:latin typeface="Cambria" pitchFamily="34" charset="0"/>
                <a:ea typeface="Cambria" pitchFamily="34" charset="-122"/>
                <a:cs typeface="Cambria" pitchFamily="34" charset="-120"/>
              </a:rPr>
              <a:t>Counsel. </a:t>
            </a:r>
            <a:endParaRPr lang="en-US" sz="3200" dirty="0"/>
          </a:p>
        </p:txBody>
      </p:sp>
      <p:sp>
        <p:nvSpPr>
          <p:cNvPr id="4" name="Text 2"/>
          <p:cNvSpPr txBox="1"/>
          <p:nvPr/>
        </p:nvSpPr>
        <p:spPr>
          <a:xfrm>
            <a:off x="1828800" y="5760720"/>
            <a:ext cx="8503920" cy="731520"/>
          </a:xfrm>
          <a:prstGeom prst="rect">
            <a:avLst/>
          </a:prstGeom>
          <a:noFill/>
          <a:ln/>
        </p:spPr>
        <p:txBody>
          <a:bodyPr wrap="square" lIns="0" tIns="0" rIns="0" bIns="0" rtlCol="0" anchor="ctr"/>
          <a:lstStyle/>
          <a:p>
            <a:pPr marL="0" indent="0" algn="ctr">
              <a:buNone/>
            </a:pPr>
            <a:r>
              <a:rPr lang="en-US" sz="1100" i="1" dirty="0">
                <a:solidFill>
                  <a:srgbClr val="CADCFC"/>
                </a:solidFill>
                <a:latin typeface="Calibri" pitchFamily="34" charset="0"/>
                <a:ea typeface="Calibri" pitchFamily="34" charset="-122"/>
                <a:cs typeface="Calibri" pitchFamily="34" charset="-120"/>
              </a:rPr>
              <a:t>This presentation is general information for elected officials. It is not legal advice for a specific matter. For district-specific questions, consult your general counsel or a Washington attorney experienced in special-purpose district law.</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111</TotalTime>
  <Words>3656</Words>
  <Application>Microsoft Office PowerPoint</Application>
  <PresentationFormat>Widescreen</PresentationFormat>
  <Paragraphs>172</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 Five Legal Traps for Fire Commissioners in 2026</dc:title>
  <dc:subject>PptxGenJS Presentation</dc:subject>
  <dc:creator>King County Fire Commissioner Presentation</dc:creator>
  <cp:lastModifiedBy>John Murphy</cp:lastModifiedBy>
  <cp:revision>1</cp:revision>
  <dcterms:created xsi:type="dcterms:W3CDTF">2026-09-03T03:13:00Z</dcterms:created>
  <dcterms:modified xsi:type="dcterms:W3CDTF">2026-09-09T23:32:28Z</dcterms:modified>
</cp:coreProperties>
</file>