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432" r:id="rId2"/>
    <p:sldId id="424" r:id="rId3"/>
    <p:sldId id="442" r:id="rId4"/>
    <p:sldId id="437" r:id="rId5"/>
    <p:sldId id="439" r:id="rId6"/>
    <p:sldId id="436" r:id="rId7"/>
    <p:sldId id="427" r:id="rId8"/>
    <p:sldId id="440" r:id="rId9"/>
    <p:sldId id="441" r:id="rId10"/>
    <p:sldId id="434"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94"/>
  </p:normalViewPr>
  <p:slideViewPr>
    <p:cSldViewPr snapToGrid="0" snapToObjects="1">
      <p:cViewPr varScale="1">
        <p:scale>
          <a:sx n="63" d="100"/>
          <a:sy n="63"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1C087AF-7629-4990-A0D4-6D0B05128A21}" type="datetimeFigureOut">
              <a:rPr lang="en-US"/>
              <a:pPr>
                <a:defRPr/>
              </a:pPr>
              <a:t>6/8/2022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BD7E3EA-8DFD-41B2-B23D-DB7FEBC2A6E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Welcome, introduce yourself and the program. Feel free to share about your education/career background, how long you’ve been teaching, etc. </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969B5C-92EB-4DB2-8F6A-5A296982A3A3}"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1"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0B21A3DE-A1E4-488C-902C-BB0A8694D564}" type="slidenum">
              <a:rPr lang="en-US" sz="1200">
                <a:latin typeface="Calibri" pitchFamily="34" charset="0"/>
              </a:rPr>
              <a:pPr algn="r"/>
              <a:t>10</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84220F-3006-46BE-BAE3-A78805F7C2B8}"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D4D78D70-9631-4257-B4AC-583A32165481}" type="slidenum">
              <a:rPr lang="en-US" sz="1200">
                <a:latin typeface="+mn-lt"/>
              </a:rPr>
              <a:pPr algn="r">
                <a:defRPr/>
              </a:pPr>
              <a:t>3</a:t>
            </a:fld>
            <a:endParaRPr lang="en-US" sz="120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3"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0AC9D550-7470-47DD-977B-10E51E13C7AA}" type="slidenum">
              <a:rPr lang="en-US" sz="1200">
                <a:latin typeface="Calibri" pitchFamily="34" charset="0"/>
              </a:rPr>
              <a:pPr algn="r"/>
              <a:t>4</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1"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52B7A275-7C59-42C3-BC3A-797D148F3E82}"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699"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07A8D584-E1D1-4F14-A4F6-68A03FA6FD9D}"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11CA45-F771-4DA5-9E38-0324A35C42C0}"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9459"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09B8CD32-3E58-4E6A-B3A0-4D5AB2F3545F}" type="slidenum">
              <a:rPr lang="en-US" sz="1200">
                <a:latin typeface="+mn-lt"/>
              </a:rPr>
              <a:pPr algn="r">
                <a:defRPr/>
              </a:pPr>
              <a:t>8</a:t>
            </a:fld>
            <a:endParaRPr lang="en-US" sz="120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txBox="1">
            <a:spLocks noGrp="1"/>
          </p:cNvSpPr>
          <p:nvPr/>
        </p:nvSpPr>
        <p:spPr bwMode="auto">
          <a:xfrm>
            <a:off x="3884613" y="8685213"/>
            <a:ext cx="2971800" cy="458787"/>
          </a:xfrm>
          <a:prstGeom prst="rect">
            <a:avLst/>
          </a:prstGeom>
          <a:noFill/>
          <a:ln>
            <a:miter lim="800000"/>
            <a:headEnd/>
            <a:tailEnd/>
          </a:ln>
        </p:spPr>
        <p:txBody>
          <a:bodyPr anchor="b"/>
          <a:lstStyle/>
          <a:p>
            <a:pPr algn="r">
              <a:defRPr/>
            </a:pPr>
            <a:fld id="{26E24E2A-F7D1-45D5-8990-87A5480D8F06}" type="slidenum">
              <a:rPr lang="en-US" sz="1200">
                <a:latin typeface="+mn-lt"/>
              </a:rPr>
              <a:pPr algn="r">
                <a:defRPr/>
              </a:pPr>
              <a:t>9</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9B027EF-EA52-4918-9F7A-3230756EDBB7}" type="datetimeFigureOut">
              <a:rPr lang="en-US"/>
              <a:pPr>
                <a:defRPr/>
              </a:pPr>
              <a:t>6/8/2022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BA8A2F-BC1A-4DEE-A5D8-44EE0CB994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6E61011-247B-4991-A40E-4854382D0ED0}" type="datetimeFigureOut">
              <a:rPr lang="en-US"/>
              <a:pPr>
                <a:defRPr/>
              </a:pPr>
              <a:t>6/8/2022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E2DCD2-5272-4FC5-87CA-FB3CE414820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AA26205-A72B-4CDB-8614-4C921FAA1523}" type="datetimeFigureOut">
              <a:rPr lang="en-US"/>
              <a:pPr>
                <a:defRPr/>
              </a:pPr>
              <a:t>6/8/2022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717F3C-5F1B-46A2-80CD-410BB2C28C0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2DE6F9B-A14D-4A4C-A4C8-5C91EE5BF0C2}" type="datetimeFigureOut">
              <a:rPr lang="en-US"/>
              <a:pPr>
                <a:defRPr/>
              </a:pPr>
              <a:t>6/8/2022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4E78C3-DE4C-4DD4-812C-D539051651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46D9040-53C0-4425-885D-98D4C256DEE7}" type="datetimeFigureOut">
              <a:rPr lang="en-US"/>
              <a:pPr>
                <a:defRPr/>
              </a:pPr>
              <a:t>6/8/2022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07F56E-1FC8-4441-8928-1C2566ADED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86A84B5B-7FB4-4E8E-BB89-D465BFBB3E9B}" type="datetimeFigureOut">
              <a:rPr lang="en-US"/>
              <a:pPr>
                <a:defRPr/>
              </a:pPr>
              <a:t>6/8/2022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745363-D4D7-4B21-AAB6-FBBD7705C9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87883A8-3E14-4B38-966D-FFB868941170}" type="datetimeFigureOut">
              <a:rPr lang="en-US"/>
              <a:pPr>
                <a:defRPr/>
              </a:pPr>
              <a:t>6/8/2022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47124E-C53F-4D70-84E9-0647B2EED7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3421966-0F48-4223-8558-043AF8DEBECC}" type="datetimeFigureOut">
              <a:rPr lang="en-US"/>
              <a:pPr>
                <a:defRPr/>
              </a:pPr>
              <a:t>6/8/2022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D0809B0-CD08-4235-9285-1A2D6EA336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CF1141-FCEC-40F1-8051-9FA853C99DC2}" type="datetimeFigureOut">
              <a:rPr lang="en-US"/>
              <a:pPr>
                <a:defRPr/>
              </a:pPr>
              <a:t>6/8/2022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7F56B7-8415-4931-A2A8-42489FE1AE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E6DF6CD-0775-4254-BDC6-60A389845597}" type="datetimeFigureOut">
              <a:rPr lang="en-US"/>
              <a:pPr>
                <a:defRPr/>
              </a:pPr>
              <a:t>6/8/2022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CDA5EAF-7B67-4170-A6D3-E7E95D9B3A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8EBEA4-C8AF-4EDE-A86F-488D4F384D59}" type="datetimeFigureOut">
              <a:rPr lang="en-US"/>
              <a:pPr>
                <a:defRPr/>
              </a:pPr>
              <a:t>6/8/2022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DB1D08-2E07-46AD-A52E-BC0AEB34243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D6D5E8-4D17-475F-BB02-E4E9C5136F96}" type="datetimeFigureOut">
              <a:rPr lang="en-US"/>
              <a:pPr>
                <a:defRPr/>
              </a:pPr>
              <a:t>6/8/2022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E1EF651-8336-4566-9DED-F243D596A0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5"/>
          <p:cNvSpPr txBox="1">
            <a:spLocks noChangeArrowheads="1"/>
          </p:cNvSpPr>
          <p:nvPr/>
        </p:nvSpPr>
        <p:spPr bwMode="auto">
          <a:xfrm>
            <a:off x="684213" y="1323975"/>
            <a:ext cx="7775575" cy="2446338"/>
          </a:xfrm>
          <a:prstGeom prst="rect">
            <a:avLst/>
          </a:prstGeom>
          <a:noFill/>
          <a:ln w="9525">
            <a:noFill/>
            <a:miter lim="800000"/>
            <a:headEnd/>
            <a:tailEnd/>
          </a:ln>
        </p:spPr>
        <p:txBody>
          <a:bodyPr>
            <a:spAutoFit/>
          </a:bodyPr>
          <a:lstStyle/>
          <a:p>
            <a:pPr algn="ctr"/>
            <a:r>
              <a:rPr lang="en-US" sz="5400" b="1">
                <a:solidFill>
                  <a:schemeClr val="bg1"/>
                </a:solidFill>
                <a:latin typeface="Calibri" pitchFamily="34" charset="0"/>
              </a:rPr>
              <a:t>Program Name </a:t>
            </a:r>
          </a:p>
          <a:p>
            <a:pPr algn="ctr">
              <a:spcAft>
                <a:spcPts val="1800"/>
              </a:spcAft>
            </a:pPr>
            <a:r>
              <a:rPr lang="en-US" sz="5400" b="1">
                <a:solidFill>
                  <a:schemeClr val="bg1"/>
                </a:solidFill>
                <a:latin typeface="Calibri" pitchFamily="34" charset="0"/>
              </a:rPr>
              <a:t>Goes Here</a:t>
            </a:r>
          </a:p>
          <a:p>
            <a:pPr algn="ctr"/>
            <a:r>
              <a:rPr lang="en-US" sz="3000">
                <a:solidFill>
                  <a:schemeClr val="bg1"/>
                </a:solidFill>
                <a:latin typeface="Calibri" pitchFamily="34" charset="0"/>
              </a:rPr>
              <a:t>Presenter Name Goes Here</a:t>
            </a:r>
          </a:p>
        </p:txBody>
      </p:sp>
      <p:pic>
        <p:nvPicPr>
          <p:cNvPr id="16386" name="Picture 2" descr="Shape&#10;&#10;Description automatically generated"/>
          <p:cNvPicPr>
            <a:picLocks noChangeAspect="1"/>
          </p:cNvPicPr>
          <p:nvPr/>
        </p:nvPicPr>
        <p:blipFill>
          <a:blip r:embed="rId3"/>
          <a:srcRect/>
          <a:stretch>
            <a:fillRect/>
          </a:stretch>
        </p:blipFill>
        <p:spPr bwMode="auto">
          <a:xfrm>
            <a:off x="-12700" y="-9525"/>
            <a:ext cx="9156700" cy="6867525"/>
          </a:xfrm>
          <a:prstGeom prst="rect">
            <a:avLst/>
          </a:prstGeom>
          <a:noFill/>
          <a:ln w="9525">
            <a:noFill/>
            <a:miter lim="800000"/>
            <a:headEnd/>
            <a:tailEnd/>
          </a:ln>
        </p:spPr>
      </p:pic>
      <p:sp>
        <p:nvSpPr>
          <p:cNvPr id="16387" name="TextBox 3"/>
          <p:cNvSpPr txBox="1">
            <a:spLocks noChangeArrowheads="1"/>
          </p:cNvSpPr>
          <p:nvPr/>
        </p:nvSpPr>
        <p:spPr bwMode="auto">
          <a:xfrm>
            <a:off x="677863" y="977900"/>
            <a:ext cx="7775575" cy="3838575"/>
          </a:xfrm>
          <a:prstGeom prst="rect">
            <a:avLst/>
          </a:prstGeom>
          <a:noFill/>
          <a:ln w="9525">
            <a:noFill/>
            <a:miter lim="800000"/>
            <a:headEnd/>
            <a:tailEnd/>
          </a:ln>
        </p:spPr>
        <p:txBody>
          <a:bodyPr>
            <a:spAutoFit/>
          </a:bodyPr>
          <a:lstStyle/>
          <a:p>
            <a:pPr algn="ctr"/>
            <a:r>
              <a:rPr lang="en-US" sz="5400" b="1">
                <a:solidFill>
                  <a:schemeClr val="bg1"/>
                </a:solidFill>
                <a:latin typeface="Calibri" pitchFamily="34" charset="0"/>
              </a:rPr>
              <a:t>North Seattle College </a:t>
            </a:r>
          </a:p>
          <a:p>
            <a:pPr algn="ctr"/>
            <a:endParaRPr lang="en-US" sz="5400" b="1">
              <a:solidFill>
                <a:schemeClr val="bg1"/>
              </a:solidFill>
              <a:latin typeface="Calibri" pitchFamily="34" charset="0"/>
            </a:endParaRPr>
          </a:p>
          <a:p>
            <a:pPr algn="ctr"/>
            <a:r>
              <a:rPr lang="en-US" sz="5400" b="1">
                <a:solidFill>
                  <a:schemeClr val="bg1"/>
                </a:solidFill>
                <a:latin typeface="Calibri" pitchFamily="34" charset="0"/>
              </a:rPr>
              <a:t>Fire Science </a:t>
            </a:r>
          </a:p>
          <a:p>
            <a:pPr algn="ctr"/>
            <a:endParaRPr lang="en-US" sz="5400" b="1">
              <a:solidFill>
                <a:schemeClr val="bg1"/>
              </a:solidFill>
              <a:latin typeface="Calibri" pitchFamily="34" charset="0"/>
            </a:endParaRPr>
          </a:p>
          <a:p>
            <a:pPr algn="ctr"/>
            <a:r>
              <a:rPr lang="en-US" sz="3000">
                <a:solidFill>
                  <a:schemeClr val="bg1"/>
                </a:solidFill>
                <a:latin typeface="Calibri" pitchFamily="34" charset="0"/>
              </a:rPr>
              <a:t>Megan Bloomingdale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867" name="TextBox 3"/>
          <p:cNvSpPr txBox="1">
            <a:spLocks noChangeArrowheads="1"/>
          </p:cNvSpPr>
          <p:nvPr/>
        </p:nvSpPr>
        <p:spPr bwMode="auto">
          <a:xfrm>
            <a:off x="0" y="41275"/>
            <a:ext cx="9144000" cy="823913"/>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EMT </a:t>
            </a:r>
          </a:p>
        </p:txBody>
      </p:sp>
      <p:sp>
        <p:nvSpPr>
          <p:cNvPr id="6" name="TextBox 5">
            <a:extLst/>
          </p:cNvPr>
          <p:cNvSpPr txBox="1"/>
          <p:nvPr/>
        </p:nvSpPr>
        <p:spPr>
          <a:xfrm>
            <a:off x="188913" y="1590675"/>
            <a:ext cx="3232150" cy="3662363"/>
          </a:xfrm>
          <a:prstGeom prst="rect">
            <a:avLst/>
          </a:prstGeom>
          <a:noFill/>
        </p:spPr>
        <p:txBody>
          <a:bodyPr>
            <a:spAutoFit/>
          </a:bodyPr>
          <a:lstStyle/>
          <a:p>
            <a:pPr>
              <a:defRPr/>
            </a:pPr>
            <a:endParaRPr lang="en-US">
              <a:effectLst>
                <a:outerShdw blurRad="38100" dist="38100" dir="2700000" algn="tl">
                  <a:srgbClr val="C0C0C0"/>
                </a:outerShdw>
              </a:effectLst>
            </a:endParaRPr>
          </a:p>
          <a:p>
            <a:pPr>
              <a:defRPr/>
            </a:pPr>
            <a:r>
              <a:rPr lang="en-US">
                <a:effectLst>
                  <a:outerShdw blurRad="38100" dist="38100" dir="2700000" algn="tl">
                    <a:srgbClr val="C0C0C0"/>
                  </a:outerShdw>
                </a:effectLst>
              </a:rPr>
              <a:t>Patient Assessment</a:t>
            </a:r>
          </a:p>
          <a:p>
            <a:pPr>
              <a:defRPr/>
            </a:pPr>
            <a:r>
              <a:rPr lang="en-US">
                <a:effectLst>
                  <a:outerShdw blurRad="38100" dist="38100" dir="2700000" algn="tl">
                    <a:srgbClr val="C0C0C0"/>
                  </a:outerShdw>
                </a:effectLst>
              </a:rPr>
              <a:t>Vital Signs</a:t>
            </a:r>
          </a:p>
          <a:p>
            <a:pPr>
              <a:defRPr/>
            </a:pPr>
            <a:r>
              <a:rPr lang="en-US">
                <a:effectLst>
                  <a:outerShdw blurRad="38100" dist="38100" dir="2700000" algn="tl">
                    <a:srgbClr val="C0C0C0"/>
                  </a:outerShdw>
                </a:effectLst>
              </a:rPr>
              <a:t>CPR / AED</a:t>
            </a:r>
          </a:p>
          <a:p>
            <a:pPr>
              <a:defRPr/>
            </a:pPr>
            <a:r>
              <a:rPr lang="en-US">
                <a:effectLst>
                  <a:outerShdw blurRad="38100" dist="38100" dir="2700000" algn="tl">
                    <a:srgbClr val="C0C0C0"/>
                  </a:outerShdw>
                </a:effectLst>
              </a:rPr>
              <a:t>Oxygen Therapy</a:t>
            </a:r>
          </a:p>
          <a:p>
            <a:pPr>
              <a:defRPr/>
            </a:pPr>
            <a:r>
              <a:rPr lang="en-US">
                <a:effectLst>
                  <a:outerShdw blurRad="38100" dist="38100" dir="2700000" algn="tl">
                    <a:srgbClr val="C0C0C0"/>
                  </a:outerShdw>
                </a:effectLst>
              </a:rPr>
              <a:t>Medication Administration</a:t>
            </a:r>
          </a:p>
          <a:p>
            <a:pPr>
              <a:defRPr/>
            </a:pPr>
            <a:r>
              <a:rPr lang="en-US">
                <a:effectLst>
                  <a:outerShdw blurRad="38100" dist="38100" dir="2700000" algn="tl">
                    <a:srgbClr val="C0C0C0"/>
                  </a:outerShdw>
                </a:effectLst>
              </a:rPr>
              <a:t>Bleeding Control</a:t>
            </a:r>
          </a:p>
          <a:p>
            <a:pPr>
              <a:defRPr/>
            </a:pPr>
            <a:r>
              <a:rPr lang="en-US">
                <a:effectLst>
                  <a:outerShdw blurRad="38100" dist="38100" dir="2700000" algn="tl">
                    <a:srgbClr val="C0C0C0"/>
                  </a:outerShdw>
                </a:effectLst>
              </a:rPr>
              <a:t>Splinting</a:t>
            </a:r>
          </a:p>
          <a:p>
            <a:pPr>
              <a:defRPr/>
            </a:pPr>
            <a:r>
              <a:rPr lang="en-US">
                <a:effectLst>
                  <a:outerShdw blurRad="38100" dist="38100" dir="2700000" algn="tl">
                    <a:srgbClr val="C0C0C0"/>
                  </a:outerShdw>
                </a:effectLst>
              </a:rPr>
              <a:t>Extrication</a:t>
            </a:r>
          </a:p>
          <a:p>
            <a:pPr>
              <a:defRPr/>
            </a:pPr>
            <a:r>
              <a:rPr lang="en-US">
                <a:effectLst>
                  <a:outerShdw blurRad="38100" dist="38100" dir="2700000" algn="tl">
                    <a:srgbClr val="C0C0C0"/>
                  </a:outerShdw>
                </a:effectLst>
              </a:rPr>
              <a:t>Spinal Immobilization</a:t>
            </a:r>
          </a:p>
          <a:p>
            <a:pPr>
              <a:buFontTx/>
              <a:buChar char="•"/>
              <a:defRPr/>
            </a:pPr>
            <a:r>
              <a:rPr lang="en-US">
                <a:effectLst>
                  <a:outerShdw blurRad="38100" dist="38100" dir="2700000" algn="tl">
                    <a:srgbClr val="C0C0C0"/>
                  </a:outerShdw>
                </a:effectLst>
              </a:rPr>
              <a:t>Backboarding</a:t>
            </a:r>
          </a:p>
          <a:p>
            <a:pPr>
              <a:buFontTx/>
              <a:buChar char="•"/>
              <a:defRPr/>
            </a:pPr>
            <a:r>
              <a:rPr lang="en-US">
                <a:effectLst>
                  <a:outerShdw blurRad="38100" dist="38100" dir="2700000" algn="tl">
                    <a:srgbClr val="C0C0C0"/>
                  </a:outerShdw>
                </a:effectLst>
              </a:rPr>
              <a:t>KED</a:t>
            </a:r>
          </a:p>
          <a:p>
            <a:pPr>
              <a:defRPr/>
            </a:pPr>
            <a:endParaRPr lang="en-US">
              <a:latin typeface="Calibri" pitchFamily="34" charset="0"/>
            </a:endParaRPr>
          </a:p>
        </p:txBody>
      </p:sp>
      <p:pic>
        <p:nvPicPr>
          <p:cNvPr id="36869" name="Picture 5" descr="cpr_1sta"/>
          <p:cNvPicPr>
            <a:picLocks noChangeAspect="1" noChangeArrowheads="1"/>
          </p:cNvPicPr>
          <p:nvPr/>
        </p:nvPicPr>
        <p:blipFill>
          <a:blip r:embed="rId3"/>
          <a:srcRect/>
          <a:stretch>
            <a:fillRect/>
          </a:stretch>
        </p:blipFill>
        <p:spPr bwMode="auto">
          <a:xfrm>
            <a:off x="3814763" y="2112963"/>
            <a:ext cx="4986337" cy="436086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5" name="TextBox 3"/>
          <p:cNvSpPr txBox="1">
            <a:spLocks noChangeArrowheads="1"/>
          </p:cNvSpPr>
          <p:nvPr/>
        </p:nvSpPr>
        <p:spPr bwMode="auto">
          <a:xfrm>
            <a:off x="0" y="41275"/>
            <a:ext cx="9144000" cy="831850"/>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What is the program?</a:t>
            </a:r>
          </a:p>
        </p:txBody>
      </p:sp>
      <p:sp>
        <p:nvSpPr>
          <p:cNvPr id="18436" name="TextBox 5"/>
          <p:cNvSpPr txBox="1">
            <a:spLocks noChangeArrowheads="1"/>
          </p:cNvSpPr>
          <p:nvPr/>
        </p:nvSpPr>
        <p:spPr bwMode="auto">
          <a:xfrm>
            <a:off x="685800" y="1360488"/>
            <a:ext cx="7772400" cy="3265487"/>
          </a:xfrm>
          <a:prstGeom prst="rect">
            <a:avLst/>
          </a:prstGeom>
          <a:noFill/>
          <a:ln w="9525">
            <a:noFill/>
            <a:miter lim="800000"/>
            <a:headEnd/>
            <a:tailEnd/>
          </a:ln>
        </p:spPr>
        <p:txBody>
          <a:bodyPr>
            <a:spAutoFit/>
          </a:bodyPr>
          <a:lstStyle/>
          <a:p>
            <a:r>
              <a:rPr lang="en-US" b="1"/>
              <a:t>This two-year (full-time) program of study prepares students for a career in the fire service, as well as for career advancement. The degree will prepare students for the testing (Work Attitudes and FireTEAM tests), assessment (oral board exam), and pre-employment screening process for hiring by fire departments as a firefighter candidate, ready to engage in recruit training. It will also enable current firefighters to qualify for career advancement opportunities. </a:t>
            </a:r>
          </a:p>
          <a:p>
            <a:endParaRPr lang="en-US" b="1"/>
          </a:p>
          <a:p>
            <a:endParaRPr lang="en-US" b="1"/>
          </a:p>
          <a:p>
            <a:endParaRPr lang="en-US" sz="2800" b="1">
              <a:solidFill>
                <a:srgbClr val="005192"/>
              </a:solidFill>
              <a:latin typeface="Calibri" pitchFamily="34" charset="0"/>
            </a:endParaRPr>
          </a:p>
          <a:p>
            <a:endParaRPr lang="en-US" b="1">
              <a:latin typeface="Calibri" pitchFamily="34" charset="0"/>
            </a:endParaRPr>
          </a:p>
        </p:txBody>
      </p:sp>
      <p:sp>
        <p:nvSpPr>
          <p:cNvPr id="18437" name="Rectangle 2"/>
          <p:cNvSpPr>
            <a:spLocks noChangeArrowheads="1"/>
          </p:cNvSpPr>
          <p:nvPr/>
        </p:nvSpPr>
        <p:spPr bwMode="auto">
          <a:xfrm>
            <a:off x="609600" y="3589338"/>
            <a:ext cx="3886200" cy="1647825"/>
          </a:xfrm>
          <a:prstGeom prst="rect">
            <a:avLst/>
          </a:prstGeom>
          <a:noFill/>
          <a:ln w="9525">
            <a:noFill/>
            <a:miter lim="800000"/>
            <a:headEnd/>
            <a:tailEnd/>
          </a:ln>
        </p:spPr>
        <p:txBody>
          <a:bodyPr>
            <a:spAutoFit/>
          </a:bodyPr>
          <a:lstStyle/>
          <a:p>
            <a:r>
              <a:rPr lang="en-US" sz="2800" b="1">
                <a:solidFill>
                  <a:srgbClr val="005192"/>
                </a:solidFill>
                <a:latin typeface="Calibri" pitchFamily="34" charset="0"/>
              </a:rPr>
              <a:t>When is this program offered?</a:t>
            </a:r>
          </a:p>
          <a:p>
            <a:endParaRPr lang="en-US" sz="2800" b="1">
              <a:solidFill>
                <a:srgbClr val="005192"/>
              </a:solidFill>
              <a:latin typeface="Calibri" pitchFamily="34" charset="0"/>
            </a:endParaRPr>
          </a:p>
          <a:p>
            <a:r>
              <a:rPr lang="en-US">
                <a:latin typeface="Calibri" pitchFamily="34" charset="0"/>
              </a:rPr>
              <a:t>Starting Fall 2021</a:t>
            </a:r>
          </a:p>
        </p:txBody>
      </p:sp>
      <p:sp>
        <p:nvSpPr>
          <p:cNvPr id="18438" name="Rectangle 6"/>
          <p:cNvSpPr>
            <a:spLocks noChangeArrowheads="1"/>
          </p:cNvSpPr>
          <p:nvPr/>
        </p:nvSpPr>
        <p:spPr bwMode="auto">
          <a:xfrm>
            <a:off x="4572000" y="3589338"/>
            <a:ext cx="3886200" cy="1617662"/>
          </a:xfrm>
          <a:prstGeom prst="rect">
            <a:avLst/>
          </a:prstGeom>
          <a:noFill/>
          <a:ln w="9525">
            <a:noFill/>
            <a:miter lim="800000"/>
            <a:headEnd/>
            <a:tailEnd/>
          </a:ln>
        </p:spPr>
        <p:txBody>
          <a:bodyPr>
            <a:spAutoFit/>
          </a:bodyPr>
          <a:lstStyle/>
          <a:p>
            <a:r>
              <a:rPr lang="en-US" sz="2800" b="1">
                <a:solidFill>
                  <a:srgbClr val="005192"/>
                </a:solidFill>
                <a:latin typeface="Calibri" pitchFamily="34" charset="0"/>
              </a:rPr>
              <a:t>Entry Requirements</a:t>
            </a:r>
          </a:p>
          <a:p>
            <a:endParaRPr lang="en-US">
              <a:latin typeface="Calibri" pitchFamily="34" charset="0"/>
            </a:endParaRPr>
          </a:p>
          <a:p>
            <a:endParaRPr lang="en-US">
              <a:latin typeface="Calibri" pitchFamily="34" charset="0"/>
            </a:endParaRPr>
          </a:p>
          <a:p>
            <a:endParaRPr lang="en-US">
              <a:latin typeface="Calibri" pitchFamily="34" charset="0"/>
            </a:endParaRPr>
          </a:p>
          <a:p>
            <a:r>
              <a:rPr lang="en-US">
                <a:latin typeface="Calibri" pitchFamily="34" charset="0"/>
              </a:rPr>
              <a:t>Enrollment at NSC College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3" name="TextBox 3"/>
          <p:cNvSpPr txBox="1">
            <a:spLocks noChangeArrowheads="1"/>
          </p:cNvSpPr>
          <p:nvPr/>
        </p:nvSpPr>
        <p:spPr bwMode="auto">
          <a:xfrm>
            <a:off x="0" y="41275"/>
            <a:ext cx="9144000" cy="1555750"/>
          </a:xfrm>
          <a:prstGeom prst="rect">
            <a:avLst/>
          </a:prstGeom>
          <a:noFill/>
          <a:ln w="9525">
            <a:noFill/>
            <a:miter lim="800000"/>
            <a:headEnd/>
            <a:tailEnd/>
          </a:ln>
        </p:spPr>
        <p:txBody>
          <a:bodyPr>
            <a:spAutoFit/>
          </a:bodyPr>
          <a:lstStyle/>
          <a:p>
            <a:pPr algn="ctr"/>
            <a:r>
              <a:rPr lang="en-US" sz="4800" b="1">
                <a:solidFill>
                  <a:schemeClr val="bg1"/>
                </a:solidFill>
              </a:rPr>
              <a:t>What is the program?</a:t>
            </a:r>
          </a:p>
          <a:p>
            <a:pPr algn="ctr"/>
            <a:endParaRPr lang="en-US" sz="4800" b="1">
              <a:solidFill>
                <a:schemeClr val="bg1"/>
              </a:solidFill>
              <a:latin typeface="Calibri" pitchFamily="34" charset="0"/>
            </a:endParaRPr>
          </a:p>
        </p:txBody>
      </p:sp>
      <p:sp>
        <p:nvSpPr>
          <p:cNvPr id="20484" name="TextBox 5"/>
          <p:cNvSpPr txBox="1">
            <a:spLocks noChangeArrowheads="1"/>
          </p:cNvSpPr>
          <p:nvPr/>
        </p:nvSpPr>
        <p:spPr bwMode="auto">
          <a:xfrm>
            <a:off x="685800" y="1360488"/>
            <a:ext cx="7772400" cy="3387725"/>
          </a:xfrm>
          <a:prstGeom prst="rect">
            <a:avLst/>
          </a:prstGeom>
          <a:noFill/>
          <a:ln w="9525">
            <a:noFill/>
            <a:miter lim="800000"/>
            <a:headEnd/>
            <a:tailEnd/>
          </a:ln>
        </p:spPr>
        <p:txBody>
          <a:bodyPr>
            <a:spAutoFit/>
          </a:bodyPr>
          <a:lstStyle/>
          <a:p>
            <a:endParaRPr lang="en-US" altLang="ja-JP" b="1">
              <a:ea typeface="ＭＳ Ｐゴシック" pitchFamily="34" charset="-128"/>
            </a:endParaRPr>
          </a:p>
          <a:p>
            <a:r>
              <a:rPr lang="en-US" altLang="ja-JP" b="1">
                <a:ea typeface="ＭＳ Ｐゴシック" pitchFamily="34" charset="-128"/>
              </a:rPr>
              <a:t>This degree program helps build the foundation of the skills needed to build or enhance fire service career. By utilizing a comprehensive curriculum taught by subject matter experts, this program meets the academic and career needs for both those who want to enter the field and those who are looking to advance in their careers</a:t>
            </a:r>
            <a:r>
              <a:rPr lang="en-US" altLang="ja-JP">
                <a:ea typeface="ＭＳ Ｐゴシック" pitchFamily="34" charset="-128"/>
              </a:rPr>
              <a:t> </a:t>
            </a:r>
            <a:endParaRPr lang="en-US" b="1"/>
          </a:p>
          <a:p>
            <a:endParaRPr lang="en-US" b="1">
              <a:latin typeface="Calibri" pitchFamily="34" charset="0"/>
            </a:endParaRPr>
          </a:p>
          <a:p>
            <a:endParaRPr lang="en-US" b="1">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79" name="TextBox 3"/>
          <p:cNvSpPr txBox="1">
            <a:spLocks noChangeArrowheads="1"/>
          </p:cNvSpPr>
          <p:nvPr/>
        </p:nvSpPr>
        <p:spPr bwMode="auto">
          <a:xfrm>
            <a:off x="0" y="41275"/>
            <a:ext cx="9144000" cy="831850"/>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What do you learn?</a:t>
            </a:r>
          </a:p>
        </p:txBody>
      </p:sp>
      <p:pic>
        <p:nvPicPr>
          <p:cNvPr id="24580" name="Picture 5" descr="emt.jpg Emt image by drummerboy3220_2007"/>
          <p:cNvPicPr>
            <a:picLocks noChangeAspect="1" noChangeArrowheads="1"/>
          </p:cNvPicPr>
          <p:nvPr/>
        </p:nvPicPr>
        <p:blipFill>
          <a:blip r:embed="rId3"/>
          <a:srcRect/>
          <a:stretch>
            <a:fillRect/>
          </a:stretch>
        </p:blipFill>
        <p:spPr bwMode="auto">
          <a:xfrm>
            <a:off x="385763" y="1360488"/>
            <a:ext cx="8459787" cy="507206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27" name="TextBox 3"/>
          <p:cNvSpPr txBox="1">
            <a:spLocks noChangeArrowheads="1"/>
          </p:cNvSpPr>
          <p:nvPr/>
        </p:nvSpPr>
        <p:spPr bwMode="auto">
          <a:xfrm>
            <a:off x="0" y="41275"/>
            <a:ext cx="9144000" cy="831850"/>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What do you learn?</a:t>
            </a:r>
          </a:p>
        </p:txBody>
      </p:sp>
      <p:graphicFrame>
        <p:nvGraphicFramePr>
          <p:cNvPr id="43406" name="Group 398"/>
          <p:cNvGraphicFramePr>
            <a:graphicFrameLocks noGrp="1"/>
          </p:cNvGraphicFramePr>
          <p:nvPr/>
        </p:nvGraphicFramePr>
        <p:xfrm>
          <a:off x="503238" y="933450"/>
          <a:ext cx="8324850" cy="5943600"/>
        </p:xfrm>
        <a:graphic>
          <a:graphicData uri="http://schemas.openxmlformats.org/drawingml/2006/table">
            <a:tbl>
              <a:tblPr/>
              <a:tblGrid>
                <a:gridCol w="2012950">
                  <a:extLst>
                    <a:ext uri="{9D8B030D-6E8A-4147-A177-3AD203B41FA5}">
                      <a16:colId xmlns:a16="http://schemas.microsoft.com/office/drawing/2014/main" val="20000"/>
                    </a:ext>
                  </a:extLst>
                </a:gridCol>
                <a:gridCol w="5861050">
                  <a:extLst>
                    <a:ext uri="{9D8B030D-6E8A-4147-A177-3AD203B41FA5}">
                      <a16:colId xmlns:a16="http://schemas.microsoft.com/office/drawing/2014/main" val="20001"/>
                    </a:ext>
                  </a:extLst>
                </a:gridCol>
                <a:gridCol w="450850">
                  <a:extLst>
                    <a:ext uri="{9D8B030D-6E8A-4147-A177-3AD203B41FA5}">
                      <a16:colId xmlns:a16="http://schemas.microsoft.com/office/drawing/2014/main" val="20002"/>
                    </a:ext>
                  </a:extLst>
                </a:gridCol>
              </a:tblGrid>
              <a:tr h="244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111111"/>
                          </a:solidFill>
                          <a:effectLst/>
                          <a:latin typeface="Arial" charset="0"/>
                          <a:ea typeface="proxima-nova"/>
                          <a:cs typeface="proxima-nova"/>
                        </a:rPr>
                        <a:t>Course Number</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111111"/>
                          </a:solidFill>
                          <a:effectLst/>
                          <a:latin typeface="Arial" charset="0"/>
                          <a:ea typeface="proxima-nova"/>
                          <a:cs typeface="proxima-nova"/>
                        </a:rPr>
                        <a:t>General  Education/Related Instruction Requirements (25 credits)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Credit Hours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0"/>
                  </a:ext>
                </a:extLst>
              </a:tr>
              <a:tr h="1809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ENGL&amp;101*</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English Composition (or other approved Communications course)</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MATH&amp;146*</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Quantitative Reasoning (Recommend MATH&amp;146  or MATH&amp;107)</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809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BIOL or CHEM</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Natural World Course (Recommend Biology or Chemistry Lab course)</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BUS 236</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Interpersonal Communications for the Workplace (or other approved Human Relations Course)</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(HUM 105) US Culture or Global Studies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Intercultural Communication (or other 5-credit course selected from a list of approved US Cultures or Global Studies courses)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111111"/>
                          </a:solidFill>
                          <a:effectLst/>
                          <a:latin typeface="Arial" charset="0"/>
                          <a:ea typeface="proxima-nova"/>
                          <a:cs typeface="proxima-nova"/>
                        </a:rPr>
                        <a:t>Course Number</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a:ln>
                            <a:noFill/>
                          </a:ln>
                          <a:solidFill>
                            <a:srgbClr val="111111"/>
                          </a:solidFill>
                          <a:effectLst/>
                          <a:latin typeface="Arial" charset="0"/>
                          <a:ea typeface="proxima-nova"/>
                          <a:cs typeface="proxima-nova"/>
                        </a:rPr>
                        <a:t>Core Degree Requirements (63 credits)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 </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6"/>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101</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Principles of Emergency Services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7"/>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102</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Behavior and Construction</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8"/>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103</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Building Construction for Fire Protection</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9"/>
                  </a:ext>
                </a:extLst>
              </a:tr>
              <a:tr h="201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104</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Principles of Fire and Emergency Services Safety and Survival</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0"/>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Prevention</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1"/>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106</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Legal Aspects of Emergency Services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2"/>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107</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Protection Systems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3"/>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108</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Principles of Fire and Emergency Services Administration</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4"/>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109</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Occupational Safety and Health for Emergency Services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5"/>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FIRE 110</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Strategy and Tactics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5</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6"/>
                  </a:ext>
                </a:extLst>
              </a:tr>
              <a:tr h="20320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AHE 190 &amp; AHE 192</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Emergency Medical Technician Certificate</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13</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7"/>
                  </a:ext>
                </a:extLst>
              </a:tr>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CWE 110</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Internship or Practicum</a:t>
                      </a:r>
                    </a:p>
                    <a:p>
                      <a:pPr marL="0" marR="0" lvl="0" indent="0" algn="l" defTabSz="4572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(could include an internship, fire service experience, a project at an ambulance employer, military experience, etc.)</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3</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18"/>
                  </a:ext>
                </a:extLst>
              </a:tr>
              <a:tr h="330200">
                <a:tc gridSpan="3">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111111"/>
                          </a:solidFill>
                          <a:effectLst/>
                          <a:latin typeface="Arial" charset="0"/>
                          <a:ea typeface="proxima-nova"/>
                          <a:cs typeface="proxima-nova"/>
                        </a:rPr>
                        <a:t>Total Units: 91</a:t>
                      </a:r>
                      <a:br>
                        <a:rPr kumimoji="0" lang="en-US" sz="1000" b="0" i="0" u="none" strike="noStrike" cap="none" normalizeH="0" baseline="0">
                          <a:ln>
                            <a:noFill/>
                          </a:ln>
                          <a:solidFill>
                            <a:srgbClr val="111111"/>
                          </a:solidFill>
                          <a:effectLst/>
                          <a:latin typeface="Arial" charset="0"/>
                          <a:ea typeface="proxima-nova"/>
                          <a:cs typeface="proxima-nova"/>
                        </a:rPr>
                      </a:br>
                      <a:r>
                        <a:rPr kumimoji="0" lang="en-US" sz="1000" b="0" i="0" u="none" strike="noStrike" cap="none" normalizeH="0" baseline="0">
                          <a:ln>
                            <a:noFill/>
                          </a:ln>
                          <a:solidFill>
                            <a:srgbClr val="111111"/>
                          </a:solidFill>
                          <a:effectLst/>
                          <a:latin typeface="Arial" charset="0"/>
                          <a:ea typeface="proxima-nova"/>
                          <a:cs typeface="proxima-nova"/>
                        </a:rPr>
                        <a:t>(excluding pre-requisites)</a:t>
                      </a:r>
                      <a:endParaRPr kumimoji="0" lang="en-US" sz="1800" b="0" i="0" u="none" strike="noStrike" cap="none" normalizeH="0" baseline="0">
                        <a:ln>
                          <a:noFill/>
                        </a:ln>
                        <a:solidFill>
                          <a:schemeClr val="tx1"/>
                        </a:solidFill>
                        <a:effectLst/>
                        <a:latin typeface="Arial" charset="0"/>
                        <a:cs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9"/>
                  </a:ext>
                </a:extLst>
              </a:tr>
            </a:tbl>
          </a:graphicData>
        </a:graphic>
      </p:graphicFrame>
      <p:sp>
        <p:nvSpPr>
          <p:cNvPr id="26712" name="Rectangle 392"/>
          <p:cNvSpPr>
            <a:spLocks noChangeArrowheads="1"/>
          </p:cNvSpPr>
          <p:nvPr/>
        </p:nvSpPr>
        <p:spPr bwMode="auto">
          <a:xfrm>
            <a:off x="-523875" y="6338888"/>
            <a:ext cx="184150" cy="488950"/>
          </a:xfrm>
          <a:prstGeom prst="rect">
            <a:avLst/>
          </a:prstGeom>
          <a:noFill/>
          <a:ln w="9525">
            <a:noFill/>
            <a:miter lim="800000"/>
            <a:headEnd/>
            <a:tailEnd/>
          </a:ln>
        </p:spPr>
        <p:txBody>
          <a:bodyPr wrap="none" anchor="ctr">
            <a:spAutoFit/>
          </a:bodyPr>
          <a:lstStyle/>
          <a:p>
            <a:br>
              <a:rPr lang="en-US" sz="800"/>
            </a:b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75" name="TextBox 3"/>
          <p:cNvSpPr txBox="1">
            <a:spLocks noChangeArrowheads="1"/>
          </p:cNvSpPr>
          <p:nvPr/>
        </p:nvSpPr>
        <p:spPr bwMode="auto">
          <a:xfrm>
            <a:off x="0" y="41275"/>
            <a:ext cx="9144000" cy="831850"/>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What do you learn?</a:t>
            </a:r>
          </a:p>
        </p:txBody>
      </p:sp>
      <p:sp>
        <p:nvSpPr>
          <p:cNvPr id="28676" name="TextBox 5"/>
          <p:cNvSpPr txBox="1">
            <a:spLocks noChangeArrowheads="1"/>
          </p:cNvSpPr>
          <p:nvPr/>
        </p:nvSpPr>
        <p:spPr bwMode="auto">
          <a:xfrm>
            <a:off x="4160838" y="2487613"/>
            <a:ext cx="4643437" cy="2289175"/>
          </a:xfrm>
          <a:prstGeom prst="rect">
            <a:avLst/>
          </a:prstGeom>
          <a:noFill/>
          <a:ln w="9525">
            <a:noFill/>
            <a:miter lim="800000"/>
            <a:headEnd/>
            <a:tailEnd/>
          </a:ln>
        </p:spPr>
        <p:txBody>
          <a:bodyPr>
            <a:spAutoFit/>
          </a:bodyPr>
          <a:lstStyle/>
          <a:p>
            <a:r>
              <a:rPr lang="en-US"/>
              <a:t>The program includes an internship component that will give graduates experience they can highlight when applying for firefighter positions. North Seattle College is developing internship opportunities with the Seattle Fire Department and other area fire services for Fire Science students. </a:t>
            </a:r>
          </a:p>
        </p:txBody>
      </p:sp>
      <p:pic>
        <p:nvPicPr>
          <p:cNvPr id="28677" name="Picture 7" descr="GAM"/>
          <p:cNvPicPr>
            <a:picLocks noChangeAspect="1" noChangeArrowheads="1"/>
          </p:cNvPicPr>
          <p:nvPr/>
        </p:nvPicPr>
        <p:blipFill>
          <a:blip r:embed="rId3"/>
          <a:srcRect/>
          <a:stretch>
            <a:fillRect/>
          </a:stretch>
        </p:blipFill>
        <p:spPr bwMode="auto">
          <a:xfrm>
            <a:off x="538163" y="990600"/>
            <a:ext cx="3409950" cy="56007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23" name="TextBox 3"/>
          <p:cNvSpPr txBox="1">
            <a:spLocks noChangeArrowheads="1"/>
          </p:cNvSpPr>
          <p:nvPr/>
        </p:nvSpPr>
        <p:spPr bwMode="auto">
          <a:xfrm>
            <a:off x="0" y="41275"/>
            <a:ext cx="9144000" cy="831850"/>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Education Pathway</a:t>
            </a:r>
          </a:p>
        </p:txBody>
      </p:sp>
      <p:sp>
        <p:nvSpPr>
          <p:cNvPr id="30724" name="TextBox 5"/>
          <p:cNvSpPr txBox="1">
            <a:spLocks noChangeArrowheads="1"/>
          </p:cNvSpPr>
          <p:nvPr/>
        </p:nvSpPr>
        <p:spPr bwMode="auto">
          <a:xfrm>
            <a:off x="685800" y="1360488"/>
            <a:ext cx="7772400" cy="4241800"/>
          </a:xfrm>
          <a:prstGeom prst="rect">
            <a:avLst/>
          </a:prstGeom>
          <a:noFill/>
          <a:ln w="9525">
            <a:noFill/>
            <a:miter lim="800000"/>
            <a:headEnd/>
            <a:tailEnd/>
          </a:ln>
        </p:spPr>
        <p:txBody>
          <a:bodyPr>
            <a:spAutoFit/>
          </a:bodyPr>
          <a:lstStyle/>
          <a:p>
            <a:endParaRPr lang="en-US"/>
          </a:p>
          <a:p>
            <a:r>
              <a:rPr lang="en-US" b="1"/>
              <a:t>The curriculum is based on the National Fire Academy Fire and Emergency Services Higher Education (FESHE) model curriculum for fire science. Students will graduate with the academic credentials necessary to enter a two-year baccalaureate of applied science degree program, such as the online Homeland Security Emergency Management program or the Fire Science Leadership Management program at Pierce College.</a:t>
            </a:r>
            <a:r>
              <a:rPr lang="en-US"/>
              <a:t> </a:t>
            </a:r>
            <a:endParaRPr lang="en-US" b="1"/>
          </a:p>
          <a:p>
            <a:endParaRPr lang="en-US" b="1"/>
          </a:p>
          <a:p>
            <a:r>
              <a:rPr lang="en-US" b="1"/>
              <a:t>Fire – North Seattle College Fire Science Associate Degree</a:t>
            </a:r>
          </a:p>
          <a:p>
            <a:pPr marL="2057400" lvl="4" indent="-228600">
              <a:buFontTx/>
              <a:buChar char="•"/>
            </a:pPr>
            <a:endParaRPr lang="en-US" sz="2000" b="1"/>
          </a:p>
          <a:p>
            <a:r>
              <a:rPr lang="en-US" b="1"/>
              <a:t>	Homeland Security Emergency Management program</a:t>
            </a:r>
          </a:p>
          <a:p>
            <a:endParaRPr lang="en-US" b="1"/>
          </a:p>
          <a:p>
            <a:r>
              <a:rPr lang="en-US" b="1"/>
              <a:t>	Fire Science Leadership Management program at Pierce College.</a:t>
            </a:r>
            <a:r>
              <a:rPr lang="en-US"/>
              <a:t> </a:t>
            </a:r>
            <a:endParaRPr lang="en-US" sz="2000" b="1"/>
          </a:p>
          <a:p>
            <a:endParaRPr lang="en-US"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71" name="TextBox 3"/>
          <p:cNvSpPr txBox="1">
            <a:spLocks noChangeArrowheads="1"/>
          </p:cNvSpPr>
          <p:nvPr/>
        </p:nvSpPr>
        <p:spPr bwMode="auto">
          <a:xfrm>
            <a:off x="0" y="41275"/>
            <a:ext cx="9144000" cy="823913"/>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EMT</a:t>
            </a:r>
          </a:p>
        </p:txBody>
      </p:sp>
      <p:sp>
        <p:nvSpPr>
          <p:cNvPr id="32772" name="TextBox 5"/>
          <p:cNvSpPr txBox="1">
            <a:spLocks noChangeArrowheads="1"/>
          </p:cNvSpPr>
          <p:nvPr/>
        </p:nvSpPr>
        <p:spPr bwMode="auto">
          <a:xfrm>
            <a:off x="685800" y="1360488"/>
            <a:ext cx="7772400" cy="2014537"/>
          </a:xfrm>
          <a:prstGeom prst="rect">
            <a:avLst/>
          </a:prstGeom>
          <a:noFill/>
          <a:ln w="9525">
            <a:noFill/>
            <a:miter lim="800000"/>
            <a:headEnd/>
            <a:tailEnd/>
          </a:ln>
        </p:spPr>
        <p:txBody>
          <a:bodyPr>
            <a:spAutoFit/>
          </a:bodyPr>
          <a:lstStyle/>
          <a:p>
            <a:r>
              <a:rPr lang="en-US" b="1"/>
              <a:t>North’s 13-credit, one-quarter EMT certificate includes the lectures and practice/labs required for certification. The program is rigorous, but upon completion you’ll be qualified to take the National Registry Exam for certification and are immediately eligible to seek employment. The program is approved by Washington State Dept of Health and the National Registry of Emergency Medical Technicians.</a:t>
            </a:r>
            <a:r>
              <a:rPr lang="en-US"/>
              <a:t> </a:t>
            </a:r>
            <a:endParaRPr lang="en-US" sz="2800" b="1">
              <a:solidFill>
                <a:srgbClr val="005192"/>
              </a:solidFill>
              <a:latin typeface="Calibri" pitchFamily="34" charset="0"/>
            </a:endParaRPr>
          </a:p>
          <a:p>
            <a:endParaRPr lang="en-US">
              <a:latin typeface="Calibri" pitchFamily="34" charset="0"/>
            </a:endParaRPr>
          </a:p>
        </p:txBody>
      </p:sp>
      <p:sp>
        <p:nvSpPr>
          <p:cNvPr id="32773" name="Rectangle 2"/>
          <p:cNvSpPr>
            <a:spLocks noChangeArrowheads="1"/>
          </p:cNvSpPr>
          <p:nvPr/>
        </p:nvSpPr>
        <p:spPr bwMode="auto">
          <a:xfrm>
            <a:off x="609600" y="3589338"/>
            <a:ext cx="3886200" cy="1647825"/>
          </a:xfrm>
          <a:prstGeom prst="rect">
            <a:avLst/>
          </a:prstGeom>
          <a:noFill/>
          <a:ln w="9525">
            <a:noFill/>
            <a:miter lim="800000"/>
            <a:headEnd/>
            <a:tailEnd/>
          </a:ln>
        </p:spPr>
        <p:txBody>
          <a:bodyPr>
            <a:spAutoFit/>
          </a:bodyPr>
          <a:lstStyle/>
          <a:p>
            <a:r>
              <a:rPr lang="en-US" sz="2800" b="1">
                <a:solidFill>
                  <a:srgbClr val="005192"/>
                </a:solidFill>
                <a:latin typeface="Calibri" pitchFamily="34" charset="0"/>
              </a:rPr>
              <a:t>When is this program offered?</a:t>
            </a:r>
          </a:p>
          <a:p>
            <a:endParaRPr lang="en-US" sz="2800" b="1">
              <a:solidFill>
                <a:srgbClr val="005192"/>
              </a:solidFill>
              <a:latin typeface="Calibri" pitchFamily="34" charset="0"/>
            </a:endParaRPr>
          </a:p>
          <a:p>
            <a:r>
              <a:rPr lang="en-US">
                <a:latin typeface="Calibri" pitchFamily="34" charset="0"/>
              </a:rPr>
              <a:t>Every quarter</a:t>
            </a:r>
          </a:p>
        </p:txBody>
      </p:sp>
      <p:sp>
        <p:nvSpPr>
          <p:cNvPr id="32774" name="Rectangle 6"/>
          <p:cNvSpPr>
            <a:spLocks noChangeArrowheads="1"/>
          </p:cNvSpPr>
          <p:nvPr/>
        </p:nvSpPr>
        <p:spPr bwMode="auto">
          <a:xfrm>
            <a:off x="4572000" y="3589338"/>
            <a:ext cx="3886200" cy="2166937"/>
          </a:xfrm>
          <a:prstGeom prst="rect">
            <a:avLst/>
          </a:prstGeom>
          <a:noFill/>
          <a:ln w="9525">
            <a:noFill/>
            <a:miter lim="800000"/>
            <a:headEnd/>
            <a:tailEnd/>
          </a:ln>
        </p:spPr>
        <p:txBody>
          <a:bodyPr>
            <a:spAutoFit/>
          </a:bodyPr>
          <a:lstStyle/>
          <a:p>
            <a:r>
              <a:rPr lang="en-US" sz="2800" b="1">
                <a:solidFill>
                  <a:srgbClr val="005192"/>
                </a:solidFill>
                <a:latin typeface="Calibri" pitchFamily="34" charset="0"/>
              </a:rPr>
              <a:t>Entry Requirements</a:t>
            </a:r>
          </a:p>
          <a:p>
            <a:endParaRPr lang="en-US">
              <a:latin typeface="Calibri" pitchFamily="34" charset="0"/>
            </a:endParaRPr>
          </a:p>
          <a:p>
            <a:r>
              <a:rPr lang="en-US">
                <a:latin typeface="Calibri" pitchFamily="34" charset="0"/>
              </a:rPr>
              <a:t>At least 18 years old</a:t>
            </a:r>
          </a:p>
          <a:p>
            <a:r>
              <a:rPr lang="en-US">
                <a:latin typeface="Calibri" pitchFamily="34" charset="0"/>
              </a:rPr>
              <a:t>High School Graduate or equivalent</a:t>
            </a:r>
          </a:p>
          <a:p>
            <a:r>
              <a:rPr lang="en-US">
                <a:latin typeface="Calibri" pitchFamily="34" charset="0"/>
              </a:rPr>
              <a:t>Clean Background Check</a:t>
            </a:r>
          </a:p>
          <a:p>
            <a:endParaRPr lang="en-US">
              <a:latin typeface="Calibri" pitchFamily="34" charset="0"/>
            </a:endParaRPr>
          </a:p>
          <a:p>
            <a:r>
              <a:rPr lang="en-US">
                <a:latin typeface="Calibri" pitchFamily="34" charset="0"/>
              </a:rPr>
              <a:t>To work must have WA Driver’s license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4"/>
          <p:cNvSpPr txBox="1">
            <a:spLocks noChangeArrowheads="1"/>
          </p:cNvSpPr>
          <p:nvPr/>
        </p:nvSpPr>
        <p:spPr bwMode="auto">
          <a:xfrm>
            <a:off x="9296400" y="990600"/>
            <a:ext cx="184150" cy="369888"/>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2" name="Rectangle 1">
            <a:extLst/>
          </p:cNvPr>
          <p:cNvSpPr/>
          <p:nvPr/>
        </p:nvSpPr>
        <p:spPr>
          <a:xfrm>
            <a:off x="0" y="0"/>
            <a:ext cx="9144000" cy="914400"/>
          </a:xfrm>
          <a:prstGeom prst="rect">
            <a:avLst/>
          </a:prstGeom>
          <a:gradFill>
            <a:gsLst>
              <a:gs pos="0">
                <a:srgbClr val="00A9DC"/>
              </a:gs>
              <a:gs pos="99000">
                <a:srgbClr val="005192"/>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819" name="TextBox 3"/>
          <p:cNvSpPr txBox="1">
            <a:spLocks noChangeArrowheads="1"/>
          </p:cNvSpPr>
          <p:nvPr/>
        </p:nvSpPr>
        <p:spPr bwMode="auto">
          <a:xfrm>
            <a:off x="0" y="41275"/>
            <a:ext cx="9144000" cy="823913"/>
          </a:xfrm>
          <a:prstGeom prst="rect">
            <a:avLst/>
          </a:prstGeom>
          <a:noFill/>
          <a:ln w="9525">
            <a:noFill/>
            <a:miter lim="800000"/>
            <a:headEnd/>
            <a:tailEnd/>
          </a:ln>
        </p:spPr>
        <p:txBody>
          <a:bodyPr>
            <a:spAutoFit/>
          </a:bodyPr>
          <a:lstStyle/>
          <a:p>
            <a:pPr algn="ctr"/>
            <a:r>
              <a:rPr lang="en-US" sz="4800" b="1">
                <a:solidFill>
                  <a:schemeClr val="bg1"/>
                </a:solidFill>
                <a:latin typeface="Calibri" pitchFamily="34" charset="0"/>
              </a:rPr>
              <a:t>Where do EMTs work?</a:t>
            </a:r>
          </a:p>
        </p:txBody>
      </p:sp>
      <p:sp>
        <p:nvSpPr>
          <p:cNvPr id="34820" name="TextBox 5"/>
          <p:cNvSpPr txBox="1">
            <a:spLocks noChangeArrowheads="1"/>
          </p:cNvSpPr>
          <p:nvPr/>
        </p:nvSpPr>
        <p:spPr bwMode="auto">
          <a:xfrm>
            <a:off x="685800" y="1360488"/>
            <a:ext cx="7772400" cy="5391150"/>
          </a:xfrm>
          <a:prstGeom prst="rect">
            <a:avLst/>
          </a:prstGeom>
          <a:noFill/>
          <a:ln w="9525">
            <a:noFill/>
            <a:miter lim="800000"/>
            <a:headEnd/>
            <a:tailEnd/>
          </a:ln>
        </p:spPr>
        <p:txBody>
          <a:bodyPr>
            <a:spAutoFit/>
          </a:bodyPr>
          <a:lstStyle/>
          <a:p>
            <a:pPr>
              <a:buFontTx/>
              <a:buChar char="•"/>
            </a:pPr>
            <a:endParaRPr lang="en-US" sz="2400" b="1">
              <a:latin typeface="Calibri" pitchFamily="34" charset="0"/>
            </a:endParaRPr>
          </a:p>
          <a:p>
            <a:endParaRPr lang="en-US" sz="2400" b="1">
              <a:latin typeface="Calibri" pitchFamily="34" charset="0"/>
            </a:endParaRPr>
          </a:p>
          <a:p>
            <a:pPr>
              <a:buFontTx/>
              <a:buChar char="•"/>
            </a:pPr>
            <a:r>
              <a:rPr lang="en-US" sz="2400" b="1">
                <a:latin typeface="Calibri" pitchFamily="34" charset="0"/>
              </a:rPr>
              <a:t>Fire Departments</a:t>
            </a:r>
          </a:p>
          <a:p>
            <a:pPr>
              <a:buFontTx/>
              <a:buChar char="•"/>
            </a:pPr>
            <a:r>
              <a:rPr lang="en-US" sz="2400" b="1">
                <a:latin typeface="Calibri" pitchFamily="34" charset="0"/>
              </a:rPr>
              <a:t>Police Departments</a:t>
            </a:r>
          </a:p>
          <a:p>
            <a:pPr>
              <a:buFontTx/>
              <a:buChar char="•"/>
            </a:pPr>
            <a:r>
              <a:rPr lang="en-US" sz="2400" b="1">
                <a:latin typeface="Calibri" pitchFamily="34" charset="0"/>
              </a:rPr>
              <a:t>Search and Rescue</a:t>
            </a:r>
          </a:p>
          <a:p>
            <a:pPr>
              <a:buFontTx/>
              <a:buChar char="•"/>
            </a:pPr>
            <a:r>
              <a:rPr lang="en-US" sz="2400" b="1">
                <a:latin typeface="Calibri" pitchFamily="34" charset="0"/>
              </a:rPr>
              <a:t>Ski Patrol</a:t>
            </a:r>
          </a:p>
          <a:p>
            <a:pPr>
              <a:buFontTx/>
              <a:buChar char="•"/>
            </a:pPr>
            <a:r>
              <a:rPr lang="en-US" sz="2400" b="1">
                <a:latin typeface="Calibri" pitchFamily="34" charset="0"/>
              </a:rPr>
              <a:t>Ambulances</a:t>
            </a:r>
          </a:p>
          <a:p>
            <a:pPr>
              <a:buFontTx/>
              <a:buChar char="•"/>
            </a:pPr>
            <a:r>
              <a:rPr lang="en-US" sz="2400" b="1">
                <a:latin typeface="Calibri" pitchFamily="34" charset="0"/>
              </a:rPr>
              <a:t>Emergency Departments</a:t>
            </a:r>
          </a:p>
          <a:p>
            <a:pPr>
              <a:buFontTx/>
              <a:buChar char="•"/>
            </a:pPr>
            <a:r>
              <a:rPr lang="en-US" sz="2400" b="1">
                <a:latin typeface="Calibri" pitchFamily="34" charset="0"/>
              </a:rPr>
              <a:t>Clinics</a:t>
            </a:r>
          </a:p>
          <a:p>
            <a:endParaRPr lang="en-US" sz="2400" b="1">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a:p>
            <a:endParaRPr lang="en-US">
              <a:latin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1033</TotalTime>
  <Words>740</Words>
  <Application>Microsoft Office PowerPoint</Application>
  <PresentationFormat>On-screen Show (4:3)</PresentationFormat>
  <Paragraphs>151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Calibri Light</vt:lpstr>
      <vt:lpstr>proxima-nova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Eickman, Paulette</dc:creator>
  <cp:lastModifiedBy>Bloomingdale, Megan</cp:lastModifiedBy>
  <cp:revision>17</cp:revision>
  <dcterms:created xsi:type="dcterms:W3CDTF">2021-03-30T22:17:11Z</dcterms:created>
  <dcterms:modified xsi:type="dcterms:W3CDTF">2022-06-08T21:26:13Z</dcterms:modified>
</cp:coreProperties>
</file>